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987" r:id="rId6"/>
  </p:sldMasterIdLst>
  <p:notesMasterIdLst>
    <p:notesMasterId r:id="rId37"/>
  </p:notesMasterIdLst>
  <p:handoutMasterIdLst>
    <p:handoutMasterId r:id="rId38"/>
  </p:handoutMasterIdLst>
  <p:sldIdLst>
    <p:sldId id="388" r:id="rId7"/>
    <p:sldId id="609" r:id="rId8"/>
    <p:sldId id="595" r:id="rId9"/>
    <p:sldId id="608" r:id="rId10"/>
    <p:sldId id="566" r:id="rId11"/>
    <p:sldId id="558" r:id="rId12"/>
    <p:sldId id="578" r:id="rId13"/>
    <p:sldId id="604" r:id="rId14"/>
    <p:sldId id="611" r:id="rId15"/>
    <p:sldId id="581" r:id="rId16"/>
    <p:sldId id="615" r:id="rId17"/>
    <p:sldId id="616" r:id="rId18"/>
    <p:sldId id="618" r:id="rId19"/>
    <p:sldId id="619" r:id="rId20"/>
    <p:sldId id="582" r:id="rId21"/>
    <p:sldId id="621" r:id="rId22"/>
    <p:sldId id="587" r:id="rId23"/>
    <p:sldId id="622" r:id="rId24"/>
    <p:sldId id="623" r:id="rId25"/>
    <p:sldId id="567" r:id="rId26"/>
    <p:sldId id="610" r:id="rId27"/>
    <p:sldId id="570" r:id="rId28"/>
    <p:sldId id="346" r:id="rId29"/>
    <p:sldId id="569" r:id="rId30"/>
    <p:sldId id="593" r:id="rId31"/>
    <p:sldId id="575" r:id="rId32"/>
    <p:sldId id="624" r:id="rId33"/>
    <p:sldId id="601" r:id="rId34"/>
    <p:sldId id="614" r:id="rId35"/>
    <p:sldId id="592" r:id="rId36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64BE"/>
    <a:srgbClr val="548D35"/>
    <a:srgbClr val="FF9900"/>
    <a:srgbClr val="003366"/>
    <a:srgbClr val="008000"/>
    <a:srgbClr val="156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0111" autoAdjust="0"/>
  </p:normalViewPr>
  <p:slideViewPr>
    <p:cSldViewPr>
      <p:cViewPr varScale="1">
        <p:scale>
          <a:sx n="41" d="100"/>
          <a:sy n="41" d="100"/>
        </p:scale>
        <p:origin x="60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321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290" y="0"/>
            <a:ext cx="307732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E677469B-C897-4FDC-A9BB-5C9FBE9FC43C}" type="datetime1">
              <a:rPr lang="nl-NL" altLang="nl-NL"/>
              <a:pPr>
                <a:defRPr/>
              </a:pPr>
              <a:t>20-12-2021</a:t>
            </a:fld>
            <a:endParaRPr lang="nl-NL" altLang="nl-NL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32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290" y="9720673"/>
            <a:ext cx="307732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31057373-6160-4DFB-89BC-26414856D273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6801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321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79" y="0"/>
            <a:ext cx="3077321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348" y="4861155"/>
            <a:ext cx="5206604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09"/>
            <a:ext cx="3077321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3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79" y="9722309"/>
            <a:ext cx="3077321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C401F2C5-7F41-498D-A108-5B24B4BEA4CC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7681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DA78E3DC-3BA9-4D68-AEAF-530367EA2A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589635CF-ED7C-46A9-B16A-3091DE1861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DAC2AF55-2DE0-45C9-A97D-F07B6DC07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91A27E-1EB3-4A72-8E0F-01B1D7F1F9D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1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62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723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982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824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49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158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082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600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78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:a16="http://schemas.microsoft.com/office/drawing/2014/main" id="{7AC992AC-2658-49F1-BBB3-7941EBC781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>
            <a:extLst>
              <a:ext uri="{FF2B5EF4-FFF2-40B4-BE49-F238E27FC236}">
                <a16:creationId xmlns:a16="http://schemas.microsoft.com/office/drawing/2014/main" id="{FAE897C5-9850-4AD5-BD17-20F03AA56E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:a16="http://schemas.microsoft.com/office/drawing/2014/main" id="{6FCA35CB-59FC-4D51-A3DD-7312F07BD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FA0CB-CE8F-41D7-9653-4AEE9FF9EFF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:a16="http://schemas.microsoft.com/office/drawing/2014/main" id="{7AC992AC-2658-49F1-BBB3-7941EBC781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>
            <a:extLst>
              <a:ext uri="{FF2B5EF4-FFF2-40B4-BE49-F238E27FC236}">
                <a16:creationId xmlns:a16="http://schemas.microsoft.com/office/drawing/2014/main" id="{FAE897C5-9850-4AD5-BD17-20F03AA56E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:a16="http://schemas.microsoft.com/office/drawing/2014/main" id="{6FCA35CB-59FC-4D51-A3DD-7312F07BD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FA0CB-CE8F-41D7-9653-4AEE9FF9EFF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31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04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57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>
            <a:extLst>
              <a:ext uri="{FF2B5EF4-FFF2-40B4-BE49-F238E27FC236}">
                <a16:creationId xmlns:a16="http://schemas.microsoft.com/office/drawing/2014/main" id="{EBE2E7B9-E892-41A3-B665-839918894A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Tijdelijke aanduiding voor notities 2">
            <a:extLst>
              <a:ext uri="{FF2B5EF4-FFF2-40B4-BE49-F238E27FC236}">
                <a16:creationId xmlns:a16="http://schemas.microsoft.com/office/drawing/2014/main" id="{0D98CE57-5783-4482-957D-8B58070502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Zijn ons welbewust </a:t>
            </a:r>
          </a:p>
        </p:txBody>
      </p:sp>
      <p:sp>
        <p:nvSpPr>
          <p:cNvPr id="4100" name="Tijdelijke aanduiding voor dianummer 3">
            <a:extLst>
              <a:ext uri="{FF2B5EF4-FFF2-40B4-BE49-F238E27FC236}">
                <a16:creationId xmlns:a16="http://schemas.microsoft.com/office/drawing/2014/main" id="{B1FFE7FA-8E25-4F41-B967-98A501601B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9D104-FD7E-4CC2-9233-0C27DBDF7810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8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DA78E3DC-3BA9-4D68-AEAF-530367EA2A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589635CF-ED7C-46A9-B16A-3091DE1861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DAC2AF55-2DE0-45C9-A97D-F07B6DC07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91A27E-1EB3-4A72-8E0F-01B1D7F1F9D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44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DA78E3DC-3BA9-4D68-AEAF-530367EA2A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589635CF-ED7C-46A9-B16A-3091DE1861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DAC2AF55-2DE0-45C9-A97D-F07B6DC07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91A27E-1EB3-4A72-8E0F-01B1D7F1F9D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ia-afbeelding 1">
            <a:extLst>
              <a:ext uri="{FF2B5EF4-FFF2-40B4-BE49-F238E27FC236}">
                <a16:creationId xmlns:a16="http://schemas.microsoft.com/office/drawing/2014/main" id="{2B03EE4E-D9DA-4AA8-A49D-ACAD03DCA9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Tijdelijke aanduiding voor notities 2">
            <a:extLst>
              <a:ext uri="{FF2B5EF4-FFF2-40B4-BE49-F238E27FC236}">
                <a16:creationId xmlns:a16="http://schemas.microsoft.com/office/drawing/2014/main" id="{3B4505A2-82FA-4D33-A27C-20C2EB190A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Welke oplossing waar!</a:t>
            </a:r>
          </a:p>
        </p:txBody>
      </p:sp>
      <p:sp>
        <p:nvSpPr>
          <p:cNvPr id="8196" name="Tijdelijke aanduiding voor dianummer 3">
            <a:extLst>
              <a:ext uri="{FF2B5EF4-FFF2-40B4-BE49-F238E27FC236}">
                <a16:creationId xmlns:a16="http://schemas.microsoft.com/office/drawing/2014/main" id="{EE431196-1FBF-4489-AC9C-D0132BFDE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BA2EC8-A4C8-429D-B29D-6A1E2DE72AB5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ia-afbeelding 1">
            <a:extLst>
              <a:ext uri="{FF2B5EF4-FFF2-40B4-BE49-F238E27FC236}">
                <a16:creationId xmlns:a16="http://schemas.microsoft.com/office/drawing/2014/main" id="{600D5900-D43C-4F20-8064-6E527369FB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Tijdelijke aanduiding voor notities 2">
            <a:extLst>
              <a:ext uri="{FF2B5EF4-FFF2-40B4-BE49-F238E27FC236}">
                <a16:creationId xmlns:a16="http://schemas.microsoft.com/office/drawing/2014/main" id="{00064741-01FF-4C9D-A4F7-D92D8B4CC5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Visualisatie van de verticale oplossing. Gekozen op die plaatsen waar natuurwaarde reeds op peil zijn.</a:t>
            </a:r>
          </a:p>
          <a:p>
            <a:r>
              <a:rPr lang="nl-NL" altLang="nl-NL" b="1"/>
              <a:t>Effect in het landschap is nihil.</a:t>
            </a:r>
          </a:p>
        </p:txBody>
      </p:sp>
      <p:sp>
        <p:nvSpPr>
          <p:cNvPr id="10244" name="Tijdelijke aanduiding voor dianummer 3">
            <a:extLst>
              <a:ext uri="{FF2B5EF4-FFF2-40B4-BE49-F238E27FC236}">
                <a16:creationId xmlns:a16="http://schemas.microsoft.com/office/drawing/2014/main" id="{AA0F2212-6CA7-41B5-BDFE-4F175A5B6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D9428-E986-4041-BB55-4B8B7768380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3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>
            <a:extLst>
              <a:ext uri="{FF2B5EF4-FFF2-40B4-BE49-F238E27FC236}">
                <a16:creationId xmlns:a16="http://schemas.microsoft.com/office/drawing/2014/main" id="{14E22D4E-BEE0-42EA-A65B-5A3568553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>
            <a:extLst>
              <a:ext uri="{FF2B5EF4-FFF2-40B4-BE49-F238E27FC236}">
                <a16:creationId xmlns:a16="http://schemas.microsoft.com/office/drawing/2014/main" id="{3B95B819-38DB-4BE7-A4D0-5F6498B3D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6388" name="Tijdelijke aanduiding voor dianummer 3">
            <a:extLst>
              <a:ext uri="{FF2B5EF4-FFF2-40B4-BE49-F238E27FC236}">
                <a16:creationId xmlns:a16="http://schemas.microsoft.com/office/drawing/2014/main" id="{1C238B63-C488-4F5E-AFA9-33FD15721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7DA30-B8D3-4276-B212-D601A2DE9888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6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49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-afbeelding 1">
            <a:extLst>
              <a:ext uri="{FF2B5EF4-FFF2-40B4-BE49-F238E27FC236}">
                <a16:creationId xmlns:a16="http://schemas.microsoft.com/office/drawing/2014/main" id="{13241B51-D5E5-4EB3-A215-9E3A528AA1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ijdelijke aanduiding voor notities 2">
            <a:extLst>
              <a:ext uri="{FF2B5EF4-FFF2-40B4-BE49-F238E27FC236}">
                <a16:creationId xmlns:a16="http://schemas.microsoft.com/office/drawing/2014/main" id="{A09ECAAC-0130-4F13-91BF-97FC09333B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/>
              <a:t>Special van de Beermuur – Koppelkans met onderhoud</a:t>
            </a:r>
          </a:p>
        </p:txBody>
      </p:sp>
      <p:sp>
        <p:nvSpPr>
          <p:cNvPr id="20484" name="Tijdelijke aanduiding voor dianummer 3">
            <a:extLst>
              <a:ext uri="{FF2B5EF4-FFF2-40B4-BE49-F238E27FC236}">
                <a16:creationId xmlns:a16="http://schemas.microsoft.com/office/drawing/2014/main" id="{ECBEEE93-71EA-4577-96A8-4831C222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84BBC-48ED-478E-A52D-6972CE31F963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99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BEB3-A6DE-4771-8493-B3BFBFCC08DC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803846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A4539-3476-44A2-A0E1-850D356C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A2DF1-96B4-4DCD-85E9-F3E6CE1FF5DE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7E111-A309-4851-990B-ACAC482E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E8D33-A11B-4BAC-BE8A-10A252BC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D6860-3A28-4750-A69D-D9AD7D855429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2866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C02134-1FCC-4FC9-A1B6-6F9365F2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BD97E-2375-4A65-BC21-31AE7C5B696A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96D795-3624-43D6-BD6E-3BB244B3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56EAE7-A9A6-4460-B432-7A77EB84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08AF0-EDB2-4418-8823-0043015B9AD0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6224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880BFD-D7AB-41FC-9585-5687FCBB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ED643-D068-442B-B685-9B5400285A30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8F6D50-E7B1-43F7-BC19-FEE61BA3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5E8A16-D79A-41A7-AD1C-D97A1E1A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D0BB5-9424-4491-AFB8-A6C18FA55758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89905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F794DE1-38ED-4D9E-BAA2-206E8C637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7D7C0-3DB4-437F-B2AB-FDB997A8192E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D57F14-C5CA-46C3-A1A4-E3B9C416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7FEF81-AB22-45D5-901F-D75CCE3B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6AED-F0FD-4936-A1B8-5D739C35A622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7953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D6ECBEF-3EC9-4B55-A61C-FB26DB4A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DBBCD-977A-4ACC-A0A3-26B423742577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C6E737-20CC-499B-BAE8-0F59EDC0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F93337-FF5F-4B8A-B9CD-48E84579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3287-9B04-4BCA-BFC8-2A0ED5CB20B8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2563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9AAEEB-57CA-4319-8DA6-08A1670A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E3D19-0CE3-4BB8-9EF2-C3FCA70A8077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56521-FF7E-452A-AD16-29F86C73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B7AA94-4D1E-44E3-8309-25188AAA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1DEA4-13C3-4900-9513-35928A911B8D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61170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52D2C8-8546-4692-A0A5-599CAFE1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0C96-52AF-4D5A-9A9A-AAFC128F1E43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A56E61-D836-41EF-89C8-AD1BA7C2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251F7E-0351-4B26-80CB-639CB09E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5A47-FF82-40D3-B6B3-01D3B262FCFD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86034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7653-BA67-4CCA-973B-2C5F513A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24A81-8B79-4F10-A3FB-FBD32B24877E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04CBA-3CD9-44D4-BF4C-9C10296E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F74CC-3DE6-41F4-B3F3-D4164D72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8D1C-2649-40AE-B668-0E1E67D0E7A1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0212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13440-5D75-4514-801F-28225577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45436-EE62-4746-9168-4BEFD44974CB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80B98-F343-4EED-A612-2018A6CF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C6A29-00C2-4A28-9A51-F40EF65F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5AF1C-F77B-4E0E-A9B7-59A51CE97BF0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7135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72F3-E11F-4789-9565-6F9E35358723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486944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4E88E-FE71-4470-A577-9112BF9693A0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171987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18DBE-70C8-4F1F-AA39-CC14207F353C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211094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0960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569200" cy="60960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E3A9-B344-4356-AC2A-1F8E4C781F14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6944742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0"/>
            <a:ext cx="76200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nl-NL" noProof="0"/>
              <a:t>Klik op het pictogram als u een tabel wilt toevoegen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3E24D-3114-431A-ACCE-A53BDC2BBA28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642275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48F0B-E1B8-4E2B-9D62-1B88BFA561AC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2812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029B-4E82-48D3-9934-C77FEC00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F5CE0-9947-4DEF-B0FD-DB99821E8BA4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FCD6-21A5-459B-A2E6-F0282A6C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E2B4-BB80-4583-B264-4450AC38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41F67-C1F1-42EE-A772-323F244B7C59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0294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0F273-BB09-40A0-A41E-082C717D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F7D08-ECF4-472F-8EC8-5925E7863439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143F0-B9E3-433E-A377-39C8820F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8D5F8-919E-4131-B9CB-BFCCFFCB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A789B-4511-4B42-99FD-739AE4AE5D78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2582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4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4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73ADBFAB-AB99-4463-A044-CDC1341C346A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79" r:id="rId7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anose="020B0600070205080204" pitchFamily="34" charset="-128"/>
          <a:cs typeface="ＭＳ Ｐゴシック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itchFamily="34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itchFamily="34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itchFamily="34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1400">
          <a:solidFill>
            <a:schemeClr val="tx1"/>
          </a:solidFill>
          <a:latin typeface="+mn-lt"/>
          <a:ea typeface="MS PGothic" panose="020B0600070205080204" pitchFamily="34" charset="-128"/>
          <a:cs typeface="MS P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8590CD9-5FDE-4617-B7C9-C31B785BB9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endParaRPr lang="en-US" altLang="nl-N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4B8CD0-9ED7-49F0-8FAA-A63833887C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43019-DF8C-4E8A-8B99-7981A9226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8AC067-FBB7-4827-B733-9F6597444931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5327-3ED0-4336-A1BF-3F2F12FAA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976B9-3D1B-476F-A516-6DD2968AC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0E1018-73B0-47C4-B076-58E711469717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6876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6080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80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6080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6080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6080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80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80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80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80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6080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6080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6080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6080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6080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cid:0D617605-34FC-4A74-8847-844092C366EE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cid:BDE94A0E-45BA-40BB-AE8B-25C3BBE09B13" TargetMode="External"/><Relationship Id="rId5" Type="http://schemas.openxmlformats.org/officeDocument/2006/relationships/image" Target="../media/image16.png"/><Relationship Id="rId10" Type="http://schemas.openxmlformats.org/officeDocument/2006/relationships/image" Target="cid:45A3A73E-7FF4-40FB-AE86-58856FEA53DE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sterkelekdijk@hdsr.n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sterkelekdijk@hdsr.n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mailto:sterkelekdijk@hdsr.n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gc.maps.arcgis.com/apps/MapSeries/index.html?appid=ae5e270ea7624a92b8214358ea4a28b2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Afbeelding met lucht, grond, buiten, natuur&#10;&#10;Automatisch gegenereerde beschrijving">
            <a:extLst>
              <a:ext uri="{FF2B5EF4-FFF2-40B4-BE49-F238E27FC236}">
                <a16:creationId xmlns:a16="http://schemas.microsoft.com/office/drawing/2014/main" id="{C6FA852B-03FD-4294-A578-FE1ACBAEA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208705"/>
            <a:ext cx="12743446" cy="845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176337" y="594284"/>
            <a:ext cx="6400800" cy="2232248"/>
          </a:xfrm>
        </p:spPr>
        <p:txBody>
          <a:bodyPr/>
          <a:lstStyle/>
          <a:p>
            <a:r>
              <a:rPr lang="nl-NL" sz="4000" b="1">
                <a:latin typeface="Arial"/>
                <a:ea typeface="MS PGothic"/>
              </a:rPr>
              <a:t>Werkatelier Beermuur</a:t>
            </a:r>
            <a:endParaRPr lang="nl-NL" sz="4000">
              <a:latin typeface="Arial"/>
            </a:endParaRPr>
          </a:p>
          <a:p>
            <a:r>
              <a:rPr lang="nl-NL" sz="4000" b="1">
                <a:latin typeface="Arial"/>
                <a:ea typeface="MS PGothic"/>
              </a:rPr>
              <a:t>20 december 2021</a:t>
            </a:r>
          </a:p>
          <a:p>
            <a:r>
              <a:rPr lang="nl-NL" sz="4000" b="1">
                <a:latin typeface="Arial"/>
                <a:ea typeface="MS PGothic"/>
              </a:rPr>
              <a:t>Start 19.30 uur</a:t>
            </a:r>
            <a:endParaRPr lang="nl-NL" sz="4000" b="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09079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5535"/>
            <a:ext cx="619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Analyses Beermuur</a:t>
            </a:r>
            <a:endParaRPr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C66CBC-8F95-41EE-8679-ADA121CE98DA}"/>
              </a:ext>
            </a:extLst>
          </p:cNvPr>
          <p:cNvSpPr txBox="1"/>
          <p:nvPr/>
        </p:nvSpPr>
        <p:spPr>
          <a:xfrm>
            <a:off x="795016" y="2254220"/>
            <a:ext cx="10053512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>
                <a:latin typeface="Arial"/>
                <a:ea typeface="MS PGothic"/>
                <a:cs typeface="Arial"/>
              </a:rPr>
              <a:t>Op verschillende momenten geanalyseerd: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Juni 2015: Toetsing kunstwerken </a:t>
            </a:r>
            <a:r>
              <a:rPr lang="nl-NL" err="1">
                <a:latin typeface="Arial"/>
                <a:ea typeface="MS PGothic"/>
                <a:cs typeface="Arial"/>
              </a:rPr>
              <a:t>Lekdijk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Mei 2018: Toets beermuur en inlaat Kromme Rijn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Januari 2019: Nadere analyse beermuur en coupure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December 2021: Toetsing analyse 2019 en toepassing meest actuele rekentechnieken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96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5535"/>
            <a:ext cx="619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Conclusies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eerdere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berekeningen</a:t>
            </a:r>
            <a:endParaRPr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C66CBC-8F95-41EE-8679-ADA121CE98DA}"/>
              </a:ext>
            </a:extLst>
          </p:cNvPr>
          <p:cNvSpPr txBox="1"/>
          <p:nvPr/>
        </p:nvSpPr>
        <p:spPr>
          <a:xfrm>
            <a:off x="764937" y="1883247"/>
            <a:ext cx="10053512" cy="193899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Toetsing Beermuur op waterveiligheidsaspecten: voldoet</a:t>
            </a:r>
            <a:endParaRPr lang="nl-NL"/>
          </a:p>
          <a:p>
            <a:pPr marL="342900" indent="-342900">
              <a:buFont typeface="Arial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Toetsing coupure op waterveiligheidsaspecten: voldoet</a:t>
            </a:r>
          </a:p>
          <a:p>
            <a:pPr marL="342900" indent="-342900">
              <a:buFont typeface="Arial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Toetsing Beermuur vanuit BGT-eisen (</a:t>
            </a:r>
            <a:r>
              <a:rPr lang="nl-NL" err="1">
                <a:latin typeface="Arial"/>
                <a:ea typeface="MS PGothic"/>
                <a:cs typeface="Arial"/>
              </a:rPr>
              <a:t>BruikbaarheidsGrensToestand</a:t>
            </a:r>
            <a:r>
              <a:rPr lang="nl-NL">
                <a:latin typeface="Arial"/>
                <a:ea typeface="MS PGothic"/>
                <a:cs typeface="Arial"/>
              </a:rPr>
              <a:t>): voldoet niet – verhoging van 30 cm nodig</a:t>
            </a:r>
            <a:endParaRPr lang="nl-NL">
              <a:cs typeface="Arial" panose="020B0604020202020204" pitchFamily="34" charset="0"/>
            </a:endParaRPr>
          </a:p>
          <a:p>
            <a:endParaRPr lang="nl-NL">
              <a:latin typeface="Arial"/>
              <a:ea typeface="MS PGothic"/>
              <a:cs typeface="Arial"/>
            </a:endParaRPr>
          </a:p>
        </p:txBody>
      </p:sp>
      <p:pic>
        <p:nvPicPr>
          <p:cNvPr id="3" name="Afbeelding 8" descr="cid:BDE94A0E-45BA-40BB-AE8B-25C3BBE09B13">
            <a:extLst>
              <a:ext uri="{FF2B5EF4-FFF2-40B4-BE49-F238E27FC236}">
                <a16:creationId xmlns:a16="http://schemas.microsoft.com/office/drawing/2014/main" id="{472B6E2C-8DE7-4122-AA2A-2FD501164EA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/>
          <a:stretch>
            <a:fillRect/>
          </a:stretch>
        </p:blipFill>
        <p:spPr bwMode="auto">
          <a:xfrm>
            <a:off x="1675836" y="4300641"/>
            <a:ext cx="2185189" cy="18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 descr="cid:0D617605-34FC-4A74-8847-844092C366EE">
            <a:extLst>
              <a:ext uri="{FF2B5EF4-FFF2-40B4-BE49-F238E27FC236}">
                <a16:creationId xmlns:a16="http://schemas.microsoft.com/office/drawing/2014/main" id="{24D54AB6-6837-43EC-8FE4-C317716E0DE1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1"/>
          <a:stretch>
            <a:fillRect/>
          </a:stretch>
        </p:blipFill>
        <p:spPr bwMode="auto">
          <a:xfrm>
            <a:off x="4331749" y="4233633"/>
            <a:ext cx="2132942" cy="193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 descr="cid:45A3A73E-7FF4-40FB-AE86-58856FEA53DE">
            <a:extLst>
              <a:ext uri="{FF2B5EF4-FFF2-40B4-BE49-F238E27FC236}">
                <a16:creationId xmlns:a16="http://schemas.microsoft.com/office/drawing/2014/main" id="{9C0843D1-04AD-4EA2-B6E8-D39BADC755A8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/>
          <a:stretch>
            <a:fillRect/>
          </a:stretch>
        </p:blipFill>
        <p:spPr bwMode="auto">
          <a:xfrm>
            <a:off x="6882511" y="4195928"/>
            <a:ext cx="2132737" cy="19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E326846-8C7D-4AA1-B70C-EAFA7648F99B}"/>
              </a:ext>
            </a:extLst>
          </p:cNvPr>
          <p:cNvSpPr txBox="1"/>
          <p:nvPr/>
        </p:nvSpPr>
        <p:spPr>
          <a:xfrm>
            <a:off x="1556084" y="3822031"/>
            <a:ext cx="73954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Faalmechanismen/</a:t>
            </a:r>
            <a:r>
              <a:rPr lang="nl-NL" err="1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toetssporen</a:t>
            </a:r>
            <a:r>
              <a:rPr lang="nl-NL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:</a:t>
            </a:r>
          </a:p>
          <a:p>
            <a:endParaRPr lang="nl-NL">
              <a:cs typeface="Arial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C8D9CBC-87EC-443B-8782-34DCCB82F111}"/>
              </a:ext>
            </a:extLst>
          </p:cNvPr>
          <p:cNvSpPr txBox="1"/>
          <p:nvPr/>
        </p:nvSpPr>
        <p:spPr>
          <a:xfrm>
            <a:off x="2140117" y="573956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Hoogte</a:t>
            </a:r>
            <a:endParaRPr lang="nl-NL">
              <a:solidFill>
                <a:srgbClr val="FF0000"/>
              </a:solidFill>
              <a:cs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C36AD85-CA92-4A41-8655-643BF24350F4}"/>
              </a:ext>
            </a:extLst>
          </p:cNvPr>
          <p:cNvSpPr txBox="1"/>
          <p:nvPr/>
        </p:nvSpPr>
        <p:spPr>
          <a:xfrm>
            <a:off x="4205537" y="570948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Sterkte/stabiliteit</a:t>
            </a:r>
            <a:endParaRPr lang="nl-NL">
              <a:solidFill>
                <a:srgbClr val="FF0000"/>
              </a:solidFill>
              <a:cs typeface="Arial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4820CA2-F0DE-4233-9217-B67226265FA1}"/>
              </a:ext>
            </a:extLst>
          </p:cNvPr>
          <p:cNvSpPr txBox="1"/>
          <p:nvPr/>
        </p:nvSpPr>
        <p:spPr>
          <a:xfrm>
            <a:off x="7514221" y="573956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err="1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Piping</a:t>
            </a:r>
            <a:endParaRPr lang="nl-NL" err="1">
              <a:solidFill>
                <a:srgbClr val="FF0000"/>
              </a:solidFill>
              <a:cs typeface="Arial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8C8F630-034C-415D-8D45-63FF2A2EE9B7}"/>
              </a:ext>
            </a:extLst>
          </p:cNvPr>
          <p:cNvSpPr txBox="1"/>
          <p:nvPr/>
        </p:nvSpPr>
        <p:spPr>
          <a:xfrm>
            <a:off x="9241255" y="468930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rgbClr val="FF0000"/>
                </a:solidFill>
                <a:latin typeface="Arial"/>
                <a:ea typeface="MS PGothic"/>
                <a:cs typeface="Arial"/>
              </a:rPr>
              <a:t>+ betrouwbaarheid sluiting coupure</a:t>
            </a:r>
            <a:endParaRPr lang="nl-NL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73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F006D2C8-8346-46A9-B5DB-7A76BCEE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917" y="867650"/>
            <a:ext cx="7509407" cy="5337373"/>
          </a:xfrm>
          <a:prstGeom prst="rect">
            <a:avLst/>
          </a:prstGeom>
        </p:spPr>
      </p:pic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5535"/>
            <a:ext cx="619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Hoe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ziet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dat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er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uit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?</a:t>
            </a:r>
            <a:endParaRPr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</p:spTree>
    <p:extLst>
      <p:ext uri="{BB962C8B-B14F-4D97-AF65-F5344CB8AC3E}">
        <p14:creationId xmlns:p14="http://schemas.microsoft.com/office/powerpoint/2010/main" val="360709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86" y="1265535"/>
            <a:ext cx="69045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Herziening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berekeningen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in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december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2021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nl-NL" sz="2400" b="1">
              <a:solidFill>
                <a:srgbClr val="0070BA"/>
              </a:solidFill>
              <a:latin typeface="Arial MT Md"/>
              <a:ea typeface="Arial MT Md"/>
              <a:cs typeface="Arial MT Md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nl-NL" sz="2400" i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Huidige</a:t>
            </a:r>
            <a:r>
              <a:rPr lang="en-US" altLang="nl-NL" sz="2400" i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i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inzichten</a:t>
            </a:r>
            <a:r>
              <a:rPr lang="en-US" altLang="nl-NL" sz="2400" i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: Wat is er nu </a:t>
            </a:r>
            <a:r>
              <a:rPr lang="en-US" altLang="nl-NL" sz="2400" i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anders</a:t>
            </a:r>
            <a:r>
              <a:rPr lang="en-US" altLang="nl-NL" sz="2400" i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00333E3-8367-4114-83E6-5B5D7C770039}"/>
              </a:ext>
            </a:extLst>
          </p:cNvPr>
          <p:cNvSpPr txBox="1"/>
          <p:nvPr/>
        </p:nvSpPr>
        <p:spPr>
          <a:xfrm>
            <a:off x="794084" y="2699084"/>
            <a:ext cx="669356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Ontwikkeling rekentechnieken;</a:t>
            </a:r>
          </a:p>
          <a:p>
            <a:pPr marL="342900" indent="-342900">
              <a:buFont typeface="Arial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Hogere nauwkeurigheid voor bepalen toekomstige golfbelastingen;</a:t>
            </a:r>
            <a:endParaRPr lang="nl-NL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nl-NL">
                <a:latin typeface="Arial"/>
                <a:ea typeface="MS PGothic"/>
                <a:cs typeface="Arial"/>
              </a:rPr>
              <a:t>Golfbelasting eerst veilige benadering, nu gedetailleerde modelberekening.</a:t>
            </a:r>
            <a:endParaRPr lang="nl-NL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095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477BF3-9334-43CB-9E70-F7FED5FE5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3" y="241550"/>
            <a:ext cx="8649632" cy="6117371"/>
          </a:xfrm>
          <a:prstGeom prst="rect">
            <a:avLst/>
          </a:prstGeom>
        </p:spPr>
      </p:pic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5535"/>
            <a:ext cx="619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Hoe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ziet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dat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er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uit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?</a:t>
            </a:r>
            <a:endParaRPr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</p:spTree>
    <p:extLst>
      <p:ext uri="{BB962C8B-B14F-4D97-AF65-F5344CB8AC3E}">
        <p14:creationId xmlns:p14="http://schemas.microsoft.com/office/powerpoint/2010/main" val="414029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5535"/>
            <a:ext cx="5328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Veiligheidsopgave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</a:t>
            </a: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Beermuur</a:t>
            </a:r>
            <a:endParaRPr kumimoji="0" lang="en-US" altLang="nl-NL" sz="2400" b="1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C66CBC-8F95-41EE-8679-ADA121CE98DA}"/>
              </a:ext>
            </a:extLst>
          </p:cNvPr>
          <p:cNvSpPr txBox="1"/>
          <p:nvPr/>
        </p:nvSpPr>
        <p:spPr>
          <a:xfrm>
            <a:off x="795016" y="1933353"/>
            <a:ext cx="795163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>
                <a:latin typeface="Arial"/>
                <a:ea typeface="MS PGothic"/>
                <a:cs typeface="Arial"/>
              </a:rPr>
              <a:t>Conclusie op basis van huidige inzichten: </a:t>
            </a:r>
          </a:p>
          <a:p>
            <a:endParaRPr lang="nl-NL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/>
                <a:ea typeface="MS PGothic"/>
                <a:cs typeface="Arial"/>
              </a:rPr>
              <a:t>De Beermuur hoeft niet te worden verhoogd.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rial"/>
                <a:ea typeface="MS PGothic"/>
                <a:cs typeface="Arial"/>
              </a:rPr>
              <a:t>Groot onderhoud nog steeds nodig: waterafvoer en metselwerk verbeteren. </a:t>
            </a:r>
            <a:endParaRPr lang="nl-NL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 descr="Landelijke aanpak veilige dijken - HDSR">
            <a:extLst>
              <a:ext uri="{FF2B5EF4-FFF2-40B4-BE49-F238E27FC236}">
                <a16:creationId xmlns:a16="http://schemas.microsoft.com/office/drawing/2014/main" id="{0CC94368-BC63-4C30-B55E-0D5ED6FDC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/>
          <a:stretch/>
        </p:blipFill>
        <p:spPr bwMode="auto">
          <a:xfrm>
            <a:off x="8746650" y="4365104"/>
            <a:ext cx="3326944" cy="24635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25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2">
            <a:extLst>
              <a:ext uri="{FF2B5EF4-FFF2-40B4-BE49-F238E27FC236}">
                <a16:creationId xmlns:a16="http://schemas.microsoft.com/office/drawing/2014/main" id="{394B2A0E-372A-45AE-8B2A-347DB4FD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5535"/>
            <a:ext cx="5328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Groot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onderhoud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Beermuur</a:t>
            </a:r>
            <a:endParaRPr lang="en-US" altLang="nl-NL" sz="2400" b="1" i="0" u="none" strike="noStrike" kern="1200" cap="none" spc="0" normalizeH="0" baseline="0" noProof="0" err="1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C66CBC-8F95-41EE-8679-ADA121CE98DA}"/>
              </a:ext>
            </a:extLst>
          </p:cNvPr>
          <p:cNvSpPr txBox="1"/>
          <p:nvPr/>
        </p:nvSpPr>
        <p:spPr>
          <a:xfrm>
            <a:off x="795016" y="1933353"/>
            <a:ext cx="7951634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1600">
                <a:latin typeface="Arial"/>
                <a:ea typeface="MS PGothic"/>
                <a:cs typeface="Arial"/>
              </a:rPr>
              <a:t>Rapportage van november 2016</a:t>
            </a:r>
            <a:endParaRPr lang="nl-NL" sz="1600"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endParaRPr lang="nl-NL" sz="1600">
              <a:cs typeface="Arial"/>
            </a:endParaRPr>
          </a:p>
          <a:p>
            <a:endParaRPr lang="nl-NL" sz="1600">
              <a:latin typeface="Arial"/>
              <a:ea typeface="MS PGothic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nl-NL" sz="1600">
                <a:latin typeface="Arial"/>
                <a:ea typeface="MS PGothic"/>
                <a:cs typeface="Arial"/>
              </a:rPr>
              <a:t>Conclusies van rapport:</a:t>
            </a:r>
          </a:p>
          <a:p>
            <a:pPr lvl="1">
              <a:buFont typeface="Arial"/>
              <a:buChar char="•"/>
            </a:pPr>
            <a:endParaRPr lang="nl-NL" sz="1600"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nl-NL" sz="1600">
                <a:latin typeface="Arial"/>
                <a:ea typeface="MS PGothic"/>
                <a:cs typeface="Arial"/>
              </a:rPr>
              <a:t>De gehele Beermuur bevindt zich over het algemeen in een goede conditie, met uitzondering van het waterbezwaar direct onder het metselwerk. Wanden zijn verzadigd met water. </a:t>
            </a:r>
            <a:endParaRPr lang="nl-NL" sz="1600"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nl-NL" sz="1600">
                <a:latin typeface="Arial"/>
                <a:ea typeface="MS PGothic"/>
                <a:cs typeface="Arial"/>
              </a:rPr>
              <a:t>De </a:t>
            </a:r>
            <a:r>
              <a:rPr lang="nl-NL" sz="1600" err="1">
                <a:latin typeface="Arial"/>
                <a:ea typeface="MS PGothic"/>
                <a:cs typeface="Arial"/>
              </a:rPr>
              <a:t>hoogwaterkerende</a:t>
            </a:r>
            <a:r>
              <a:rPr lang="nl-NL" sz="1600">
                <a:latin typeface="Arial"/>
                <a:ea typeface="MS PGothic"/>
                <a:cs typeface="Arial"/>
              </a:rPr>
              <a:t> deur en bewegingswerken zijn allen in goede staat, alleen de conservering van de bewegingswerken is door weersinvloeden aangetast. </a:t>
            </a:r>
            <a:endParaRPr lang="nl-NL"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endParaRPr lang="nl-NL"/>
          </a:p>
          <a:p>
            <a:pPr marL="342900" indent="-342900">
              <a:buFont typeface="Arial"/>
              <a:buChar char="•"/>
            </a:pPr>
            <a:r>
              <a:rPr lang="nl-NL" sz="1600">
                <a:latin typeface="Arial"/>
                <a:ea typeface="MS PGothic"/>
                <a:cs typeface="Arial"/>
              </a:rPr>
              <a:t>Actualiteit wordt op dit moment bekeken</a:t>
            </a:r>
          </a:p>
          <a:p>
            <a:endParaRPr lang="nl-NL" b="1">
              <a:cs typeface="Arial" panose="020B0604020202020204" pitchFamily="34" charset="0"/>
            </a:endParaRPr>
          </a:p>
          <a:p>
            <a:endParaRPr lang="nl-NL" b="1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cs typeface="Arial" panose="020B0604020202020204" pitchFamily="34" charset="0"/>
            </a:endParaRPr>
          </a:p>
        </p:txBody>
      </p:sp>
      <p:pic>
        <p:nvPicPr>
          <p:cNvPr id="1026" name="Picture 2" descr="Landelijke aanpak veilige dijken - HDSR">
            <a:extLst>
              <a:ext uri="{FF2B5EF4-FFF2-40B4-BE49-F238E27FC236}">
                <a16:creationId xmlns:a16="http://schemas.microsoft.com/office/drawing/2014/main" id="{0CC94368-BC63-4C30-B55E-0D5ED6FDC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/>
          <a:stretch/>
        </p:blipFill>
        <p:spPr bwMode="auto">
          <a:xfrm>
            <a:off x="8746650" y="4365104"/>
            <a:ext cx="3326944" cy="24635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79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0ADC36D-6E87-4072-A80A-08CF66A71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338" y="42423"/>
            <a:ext cx="5020142" cy="32103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60264F8-E163-4764-B5F7-64892AB34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248" y="-152868"/>
            <a:ext cx="8345065" cy="36009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49D22B-8BA1-4B8A-AA76-590F119A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248" y="3393656"/>
            <a:ext cx="8402223" cy="351521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890061-358E-45D8-A3D0-7CBA8B805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10" y="3893105"/>
            <a:ext cx="4652370" cy="29930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2214BE6-D6D6-4A71-8F3B-0BE0CE86D804}"/>
              </a:ext>
            </a:extLst>
          </p:cNvPr>
          <p:cNvSpPr/>
          <p:nvPr/>
        </p:nvSpPr>
        <p:spPr>
          <a:xfrm>
            <a:off x="-29028" y="-152868"/>
            <a:ext cx="695400" cy="557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6A9C424-52BB-4700-A0C8-0E0AF5B34A38}"/>
              </a:ext>
            </a:extLst>
          </p:cNvPr>
          <p:cNvSpPr/>
          <p:nvPr/>
        </p:nvSpPr>
        <p:spPr>
          <a:xfrm>
            <a:off x="-72570" y="3422684"/>
            <a:ext cx="695400" cy="557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21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186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D36C7B6-07F9-4256-AAC5-7875EB5AAC79}"/>
              </a:ext>
            </a:extLst>
          </p:cNvPr>
          <p:cNvSpPr txBox="1"/>
          <p:nvPr/>
        </p:nvSpPr>
        <p:spPr>
          <a:xfrm>
            <a:off x="1666374" y="2919663"/>
            <a:ext cx="64028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4. Wat speelt er nog meer in de omgeving?</a:t>
            </a:r>
          </a:p>
        </p:txBody>
      </p:sp>
    </p:spTree>
    <p:extLst>
      <p:ext uri="{BB962C8B-B14F-4D97-AF65-F5344CB8AC3E}">
        <p14:creationId xmlns:p14="http://schemas.microsoft.com/office/powerpoint/2010/main" val="363712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D36C7B6-07F9-4256-AAC5-7875EB5AAC79}"/>
              </a:ext>
            </a:extLst>
          </p:cNvPr>
          <p:cNvSpPr txBox="1"/>
          <p:nvPr/>
        </p:nvSpPr>
        <p:spPr>
          <a:xfrm>
            <a:off x="1666374" y="2919663"/>
            <a:ext cx="64028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- Prent en toelichting Tijs -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12C86E5-4CF4-4377-B11E-3D668A775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9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SterkeLekdijk-footer-1600-ppt.png">
            <a:extLst>
              <a:ext uri="{FF2B5EF4-FFF2-40B4-BE49-F238E27FC236}">
                <a16:creationId xmlns:a16="http://schemas.microsoft.com/office/drawing/2014/main" id="{3B68D77E-5FE3-4A14-BF07-FEB069FE4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terkeLekdijk-titel-ppt.png">
            <a:extLst>
              <a:ext uri="{FF2B5EF4-FFF2-40B4-BE49-F238E27FC236}">
                <a16:creationId xmlns:a16="http://schemas.microsoft.com/office/drawing/2014/main" id="{379B64D0-35C7-4DDD-B14F-0906FF13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Rechthoek 2">
            <a:extLst>
              <a:ext uri="{FF2B5EF4-FFF2-40B4-BE49-F238E27FC236}">
                <a16:creationId xmlns:a16="http://schemas.microsoft.com/office/drawing/2014/main" id="{41FE8E9A-EF1A-4125-9123-E4D1F224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2924944"/>
            <a:ext cx="8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nl-NL" sz="2400" b="1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sp>
        <p:nvSpPr>
          <p:cNvPr id="5" name="Rechthoek 2">
            <a:extLst>
              <a:ext uri="{FF2B5EF4-FFF2-40B4-BE49-F238E27FC236}">
                <a16:creationId xmlns:a16="http://schemas.microsoft.com/office/drawing/2014/main" id="{6DA2FDEE-5D7C-4A1C-B9A7-C7893ABD3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904" y="3077344"/>
            <a:ext cx="8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endParaRPr kumimoji="0"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69D37396-A655-4D36-ACD8-6B97FEE09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63" y="1718311"/>
            <a:ext cx="8424936" cy="4114800"/>
          </a:xfrm>
        </p:spPr>
        <p:txBody>
          <a:bodyPr/>
          <a:lstStyle/>
          <a:p>
            <a:pPr marL="1066800" lvl="1" indent="-457200" eaLnBrk="1" hangingPunct="1">
              <a:buAutoNum type="arabicPeriod"/>
            </a:pPr>
            <a:r>
              <a:rPr lang="nl-NL" altLang="nl-NL" sz="2400" dirty="0">
                <a:latin typeface="Arial"/>
                <a:cs typeface="Arial"/>
              </a:rPr>
              <a:t>Waar staan we nu? Terugblik op het voorkeursalternatief</a:t>
            </a:r>
          </a:p>
          <a:p>
            <a:pPr marL="1066800" lvl="1" indent="-457200" eaLnBrk="1" hangingPunct="1">
              <a:buAutoNum type="arabicPeriod"/>
            </a:pPr>
            <a:r>
              <a:rPr lang="nl-NL" altLang="nl-NL" sz="2400" dirty="0">
                <a:latin typeface="Arial"/>
                <a:cs typeface="Arial"/>
              </a:rPr>
              <a:t>Actuele technische inzichten Beermuur</a:t>
            </a:r>
          </a:p>
          <a:p>
            <a:pPr marL="1066800" lvl="1" indent="-457200">
              <a:buAutoNum type="arabicPeriod"/>
            </a:pPr>
            <a:r>
              <a:rPr lang="nl-NL" altLang="nl-NL" sz="2400" dirty="0">
                <a:latin typeface="Arial"/>
                <a:cs typeface="Calibri"/>
              </a:rPr>
              <a:t>Groot onderhoud </a:t>
            </a:r>
            <a:endParaRPr lang="nl-NL" dirty="0"/>
          </a:p>
          <a:p>
            <a:pPr marL="1066800" lvl="1" indent="-457200" eaLnBrk="1" hangingPunct="1">
              <a:buAutoNum type="arabicPeriod"/>
            </a:pPr>
            <a:r>
              <a:rPr lang="nl-NL" altLang="nl-NL" sz="2400" dirty="0">
                <a:latin typeface="Arial"/>
                <a:cs typeface="Arial"/>
              </a:rPr>
              <a:t>Wat speelt er nog meer in de omgeving</a:t>
            </a:r>
          </a:p>
          <a:p>
            <a:pPr marL="1066800" lvl="1" indent="-457200">
              <a:buAutoNum type="arabicPeriod"/>
            </a:pPr>
            <a:r>
              <a:rPr lang="nl-NL" altLang="nl-NL" sz="2400" dirty="0">
                <a:latin typeface="Arial"/>
                <a:cs typeface="Calibri"/>
              </a:rPr>
              <a:t>Hoe verder?</a:t>
            </a:r>
          </a:p>
          <a:p>
            <a:pPr marL="1066800" lvl="1" indent="-457200">
              <a:buAutoNum type="arabicPeriod"/>
            </a:pPr>
            <a:r>
              <a:rPr lang="nl-NL" altLang="nl-NL" sz="2400" dirty="0">
                <a:latin typeface="Arial"/>
                <a:cs typeface="Calibri"/>
              </a:rPr>
              <a:t>Vragen en opmerkingen</a:t>
            </a:r>
          </a:p>
          <a:p>
            <a:pPr marL="1066800" lvl="1" indent="-457200">
              <a:buAutoNum type="arabicPeriod"/>
            </a:pPr>
            <a:endParaRPr lang="nl-NL" altLang="nl-NL" sz="2000" dirty="0">
              <a:cs typeface="Calibri"/>
            </a:endParaRPr>
          </a:p>
          <a:p>
            <a:pPr marL="1066800" lvl="1" indent="-457200">
              <a:buAutoNum type="arabicPeriod"/>
            </a:pPr>
            <a:endParaRPr lang="nl-NL" altLang="nl-NL" sz="2000" dirty="0">
              <a:cs typeface="Calibri"/>
            </a:endParaRPr>
          </a:p>
          <a:p>
            <a:pPr marL="1066800" lvl="1" indent="-457200">
              <a:buAutoNum type="arabicPeriod"/>
            </a:pPr>
            <a:endParaRPr lang="nl-NL" altLang="nl-NL" sz="2000" dirty="0">
              <a:cs typeface="Calibri"/>
            </a:endParaRPr>
          </a:p>
          <a:p>
            <a:pPr marL="457200" indent="-457200" eaLnBrk="1" hangingPunct="1">
              <a:buAutoNum type="arabicPeriod"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b="1" dirty="0">
              <a:cs typeface="Calibri"/>
            </a:endParaRPr>
          </a:p>
          <a:p>
            <a:pPr marL="455295" indent="-455295" eaLnBrk="1" hangingPunct="1"/>
            <a:endParaRPr lang="nl-NL" altLang="nl-NL" sz="2400" dirty="0">
              <a:cs typeface="Calibri"/>
            </a:endParaRPr>
          </a:p>
          <a:p>
            <a:pPr marL="988695" lvl="1" indent="-379095" eaLnBrk="1" hangingPunct="1"/>
            <a:endParaRPr lang="nl-NL" altLang="nl-NL" sz="1600" dirty="0">
              <a:cs typeface="Calibri"/>
            </a:endParaRPr>
          </a:p>
          <a:p>
            <a:pPr marL="988695" lvl="1" indent="-379095" eaLnBrk="1" hangingPunct="1"/>
            <a:endParaRPr lang="nl-NL" altLang="nl-NL" sz="1600" dirty="0">
              <a:cs typeface="Calibri"/>
            </a:endParaRPr>
          </a:p>
          <a:p>
            <a:pPr marL="455295" indent="-455295" eaLnBrk="1" hangingPunct="1"/>
            <a:endParaRPr lang="nl-NL" altLang="nl-NL" sz="2400" dirty="0">
              <a:cs typeface="Calibri"/>
            </a:endParaRPr>
          </a:p>
          <a:p>
            <a:pPr marL="455295" indent="-455295" eaLnBrk="1" hangingPunct="1"/>
            <a:endParaRPr lang="nl-NL" altLang="nl-NL" sz="2400" dirty="0">
              <a:cs typeface="Calibri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89E7729-2944-484B-B8D1-AB78FA3B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55" y="967971"/>
            <a:ext cx="15464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Welkom! </a:t>
            </a:r>
            <a:endParaRPr kumimoji="0"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  <p:pic>
        <p:nvPicPr>
          <p:cNvPr id="4" name="Afbeelding 3" descr="lekdijk3.jpg">
            <a:extLst>
              <a:ext uri="{FF2B5EF4-FFF2-40B4-BE49-F238E27FC236}">
                <a16:creationId xmlns:a16="http://schemas.microsoft.com/office/drawing/2014/main" id="{1FE7D3CB-55EB-4C0D-A58F-08FB091E2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t="-2464" r="29842" b="2464"/>
          <a:stretch>
            <a:fillRect/>
          </a:stretch>
        </p:blipFill>
        <p:spPr bwMode="auto">
          <a:xfrm>
            <a:off x="8620865" y="2216126"/>
            <a:ext cx="3190096" cy="44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17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186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hthoek 2">
            <a:extLst>
              <a:ext uri="{FF2B5EF4-FFF2-40B4-BE49-F238E27FC236}">
                <a16:creationId xmlns:a16="http://schemas.microsoft.com/office/drawing/2014/main" id="{8306BF7F-D302-445C-A1A8-137BD91D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2791385"/>
            <a:ext cx="5188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5. Hoe </a:t>
            </a: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verder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?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 </a:t>
            </a:r>
            <a:endParaRPr kumimoji="0"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Stappen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in </a:t>
            </a:r>
            <a:r>
              <a:rPr kumimoji="0" lang="en-US" altLang="nl-NL" sz="2400" b="1" i="0" u="none" strike="noStrike" kern="1200" cap="none" spc="0" normalizeH="0" baseline="0" noProof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planuitwerkingsfase</a:t>
            </a:r>
            <a:endParaRPr lang="en-US" altLang="nl-NL" sz="2400" b="1" i="0" u="none" strike="noStrike" kern="1200" cap="none" spc="0" normalizeH="0" baseline="0" noProof="0" err="1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8C3A8A0-C106-4503-B672-9DE8E6572043}"/>
              </a:ext>
            </a:extLst>
          </p:cNvPr>
          <p:cNvSpPr/>
          <p:nvPr/>
        </p:nvSpPr>
        <p:spPr>
          <a:xfrm>
            <a:off x="111257" y="3265488"/>
            <a:ext cx="3446462" cy="3379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5" name="Picture 3">
            <a:extLst>
              <a:ext uri="{FF2B5EF4-FFF2-40B4-BE49-F238E27FC236}">
                <a16:creationId xmlns:a16="http://schemas.microsoft.com/office/drawing/2014/main" id="{CE931DFE-736E-4555-8065-13ADD4F67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4" b="61140"/>
          <a:stretch>
            <a:fillRect/>
          </a:stretch>
        </p:blipFill>
        <p:spPr bwMode="auto">
          <a:xfrm>
            <a:off x="2671763" y="1319213"/>
            <a:ext cx="60690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6A7F7FC-813A-4A0A-B250-6E0B9A5786B2}"/>
              </a:ext>
            </a:extLst>
          </p:cNvPr>
          <p:cNvSpPr txBox="1"/>
          <p:nvPr/>
        </p:nvSpPr>
        <p:spPr>
          <a:xfrm>
            <a:off x="334963" y="3473450"/>
            <a:ext cx="2941637" cy="135413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>
            <a:defPPr>
              <a:defRPr lang="nl-NL"/>
            </a:defPPr>
            <a:lvl1pPr marL="514350" indent="-514350" defTabSz="609585">
              <a:buFont typeface="+mj-lt"/>
              <a:buAutoNum type="alphaUcPeriod" startAt="3"/>
              <a:defRPr sz="2800" b="1">
                <a:solidFill>
                  <a:srgbClr val="0070BA"/>
                </a:solidFill>
                <a:latin typeface="Arial MT Md"/>
                <a:cs typeface="Arial MT Md"/>
              </a:defRPr>
            </a:lvl1pPr>
          </a:lstStyle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BA">
                    <a:alpha val="60000"/>
                  </a:srgbClr>
                </a:solidFill>
                <a:effectLst/>
                <a:uLnTx/>
                <a:uFillTx/>
                <a:latin typeface="Arial MT Md"/>
                <a:ea typeface="+mn-ea"/>
              </a:rPr>
              <a:t>Zomer 2020 – Besluit voorkeursalternatief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70BA">
                  <a:alpha val="60000"/>
                </a:srgbClr>
              </a:solidFill>
              <a:effectLst/>
              <a:uLnTx/>
              <a:uFillTx/>
              <a:latin typeface="Arial MT Md"/>
              <a:ea typeface="+mn-ea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>
                    <a:alpha val="60000"/>
                  </a:srgbClr>
                </a:solidFill>
                <a:effectLst/>
                <a:uLnTx/>
                <a:uFillTx/>
                <a:latin typeface="Arial MT Md"/>
                <a:ea typeface="+mn-ea"/>
              </a:rPr>
              <a:t>Vastgesteld door Algemeen Bestuur HDSR op 1 juli 2020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61C9885-DD32-4049-A69A-8F250E84D379}"/>
              </a:ext>
            </a:extLst>
          </p:cNvPr>
          <p:cNvSpPr/>
          <p:nvPr/>
        </p:nvSpPr>
        <p:spPr>
          <a:xfrm>
            <a:off x="3825875" y="3278188"/>
            <a:ext cx="3997325" cy="3379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639A681-097A-44AE-A9BF-48C334AFAA44}"/>
              </a:ext>
            </a:extLst>
          </p:cNvPr>
          <p:cNvSpPr txBox="1"/>
          <p:nvPr/>
        </p:nvSpPr>
        <p:spPr>
          <a:xfrm>
            <a:off x="4025900" y="3468688"/>
            <a:ext cx="3689350" cy="209232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>
            <a:defPPr>
              <a:defRPr lang="nl-NL"/>
            </a:defPPr>
            <a:lvl1pPr marL="514350" indent="-514350" defTabSz="609585">
              <a:buFont typeface="+mj-lt"/>
              <a:buAutoNum type="alphaUcPeriod" startAt="3"/>
              <a:defRPr sz="2800" b="1">
                <a:solidFill>
                  <a:srgbClr val="0070BA"/>
                </a:solidFill>
                <a:latin typeface="Arial MT Md"/>
                <a:cs typeface="Arial MT Md"/>
              </a:defRPr>
            </a:lvl1pPr>
          </a:lstStyle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Ca 2021-2023 Planuitwerkingsfase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+mn-ea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Opstellen Vergunningenontwerp en Detailontwerp</a:t>
            </a: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Projectbesluit (HDSR) en goedkeuringsbesluit (Provincie)</a:t>
            </a: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Opstellen en aanvragen hoofdvergunningen</a:t>
            </a:r>
          </a:p>
        </p:txBody>
      </p:sp>
      <p:cxnSp>
        <p:nvCxnSpPr>
          <p:cNvPr id="15369" name="Rechte verbindingslijn 4">
            <a:extLst>
              <a:ext uri="{FF2B5EF4-FFF2-40B4-BE49-F238E27FC236}">
                <a16:creationId xmlns:a16="http://schemas.microsoft.com/office/drawing/2014/main" id="{F537A2CA-14E0-4235-887C-FFD1E97CDA0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7638" y="2676525"/>
            <a:ext cx="2524125" cy="571500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Rechte verbindingslijn 4">
            <a:extLst>
              <a:ext uri="{FF2B5EF4-FFF2-40B4-BE49-F238E27FC236}">
                <a16:creationId xmlns:a16="http://schemas.microsoft.com/office/drawing/2014/main" id="{A8471759-7ACC-472F-A7BC-3E8D8889612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70288" y="2713038"/>
            <a:ext cx="974725" cy="571500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Rechte verbindingslijn 4">
            <a:extLst>
              <a:ext uri="{FF2B5EF4-FFF2-40B4-BE49-F238E27FC236}">
                <a16:creationId xmlns:a16="http://schemas.microsoft.com/office/drawing/2014/main" id="{1986F58E-28C0-4D0E-B67F-F83CECC7E6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1300" y="2713038"/>
            <a:ext cx="1123950" cy="552450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2" name="Rechte verbindingslijn 4">
            <a:extLst>
              <a:ext uri="{FF2B5EF4-FFF2-40B4-BE49-F238E27FC236}">
                <a16:creationId xmlns:a16="http://schemas.microsoft.com/office/drawing/2014/main" id="{8FA6E147-FC43-48DD-8CF4-EC7CB1ECDF4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25900" y="2722563"/>
            <a:ext cx="576263" cy="525462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3" name="Rechte verbindingslijn 4">
            <a:extLst>
              <a:ext uri="{FF2B5EF4-FFF2-40B4-BE49-F238E27FC236}">
                <a16:creationId xmlns:a16="http://schemas.microsoft.com/office/drawing/2014/main" id="{F0727792-FC24-4669-96C5-D850D97D3E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92900" y="2706688"/>
            <a:ext cx="1744663" cy="541337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1AE8E3E0-6C1D-4769-87FB-2DC185AE2ABF}"/>
              </a:ext>
            </a:extLst>
          </p:cNvPr>
          <p:cNvSpPr/>
          <p:nvPr/>
        </p:nvSpPr>
        <p:spPr>
          <a:xfrm>
            <a:off x="8188325" y="3284538"/>
            <a:ext cx="3800475" cy="3379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5" name="Tekstvak 21">
            <a:extLst>
              <a:ext uri="{FF2B5EF4-FFF2-40B4-BE49-F238E27FC236}">
                <a16:creationId xmlns:a16="http://schemas.microsoft.com/office/drawing/2014/main" id="{25D4FE19-51B4-42A7-A24D-AD9C7914A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3" y="3468688"/>
            <a:ext cx="3368675" cy="1354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altLang="nl-NL" sz="2000" b="1" dirty="0">
                <a:solidFill>
                  <a:srgbClr val="0070BA">
                    <a:alpha val="60000"/>
                  </a:srgbClr>
                </a:solidFill>
                <a:latin typeface="Arial MT Md"/>
                <a:ea typeface="+mn-ea"/>
              </a:rPr>
              <a:t>2024-2026 Realisatiefase</a:t>
            </a: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altLang="nl-NL" sz="2000" b="1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nl-NL" sz="1600" dirty="0">
                <a:solidFill>
                  <a:srgbClr val="0070BA">
                    <a:alpha val="60000"/>
                  </a:srgbClr>
                </a:solidFill>
                <a:latin typeface="Arial MT Md"/>
                <a:ea typeface="+mn-ea"/>
              </a:rPr>
              <a:t>Voorbereidende werkzaamheden </a:t>
            </a: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nl-NL" sz="1600" dirty="0">
                <a:solidFill>
                  <a:srgbClr val="0070BA">
                    <a:alpha val="60000"/>
                  </a:srgbClr>
                </a:solidFill>
                <a:latin typeface="Arial MT Md"/>
                <a:ea typeface="+mn-ea"/>
              </a:rPr>
              <a:t>Uitvoering van de maatregelen</a:t>
            </a: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nl-NL" sz="1600" dirty="0">
                <a:solidFill>
                  <a:srgbClr val="0070BA">
                    <a:alpha val="60000"/>
                  </a:srgbClr>
                </a:solidFill>
                <a:latin typeface="Arial MT Md"/>
                <a:ea typeface="+mn-ea"/>
              </a:rPr>
              <a:t>Nazorg en beheer</a:t>
            </a:r>
          </a:p>
        </p:txBody>
      </p:sp>
      <p:sp>
        <p:nvSpPr>
          <p:cNvPr id="15376" name="Rechthoek 2">
            <a:extLst>
              <a:ext uri="{FF2B5EF4-FFF2-40B4-BE49-F238E27FC236}">
                <a16:creationId xmlns:a16="http://schemas.microsoft.com/office/drawing/2014/main" id="{8306BF7F-D302-445C-A1A8-137BD91D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041" y="894983"/>
            <a:ext cx="5188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Hoe </a:t>
            </a: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verder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?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 </a:t>
            </a:r>
            <a:endParaRPr kumimoji="0"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Stappen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in </a:t>
            </a:r>
            <a:r>
              <a:rPr kumimoji="0" lang="en-US" altLang="nl-NL" sz="2400" b="1" i="0" u="none" strike="noStrike" kern="1200" cap="none" spc="0" normalizeH="0" baseline="0" noProof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planuitwerkingsfase</a:t>
            </a:r>
            <a:endParaRPr lang="en-US" altLang="nl-NL" sz="2400" b="1" i="0" u="none" strike="noStrike" kern="1200" cap="none" spc="0" normalizeH="0" baseline="0" noProof="0" err="1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</p:spTree>
    <p:extLst>
      <p:ext uri="{BB962C8B-B14F-4D97-AF65-F5344CB8AC3E}">
        <p14:creationId xmlns:p14="http://schemas.microsoft.com/office/powerpoint/2010/main" val="118293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terkeLekdijk-titel-ppt.png">
            <a:extLst>
              <a:ext uri="{FF2B5EF4-FFF2-40B4-BE49-F238E27FC236}">
                <a16:creationId xmlns:a16="http://schemas.microsoft.com/office/drawing/2014/main" id="{10B52FA4-4AB9-4FC6-A2C5-72BCDACE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SterkeLekdijk-footer-1600-ppt.png">
            <a:extLst>
              <a:ext uri="{FF2B5EF4-FFF2-40B4-BE49-F238E27FC236}">
                <a16:creationId xmlns:a16="http://schemas.microsoft.com/office/drawing/2014/main" id="{881B8253-9F1A-44CA-B13E-1B83E81F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38E8105-BED8-49CF-8631-8F4821828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180" y="3381375"/>
            <a:ext cx="4105687" cy="3054871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38455C14-8828-44AA-94CF-F2CB1641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7"/>
          <a:stretch/>
        </p:blipFill>
        <p:spPr bwMode="auto">
          <a:xfrm>
            <a:off x="314325" y="1330325"/>
            <a:ext cx="11744325" cy="116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19BCC7B-5F59-4E26-8B8B-AC864BE0EC48}"/>
              </a:ext>
            </a:extLst>
          </p:cNvPr>
          <p:cNvSpPr txBox="1"/>
          <p:nvPr/>
        </p:nvSpPr>
        <p:spPr>
          <a:xfrm>
            <a:off x="479376" y="3262529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Doel planuitwerkingsfase: in detail uitwerken van het ontwerp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Dit resulteert in een </a:t>
            </a:r>
            <a:r>
              <a:rPr lang="nl-NL" u="sng" dirty="0"/>
              <a:t>Projectplan</a:t>
            </a:r>
            <a:r>
              <a:rPr lang="nl-NL" dirty="0"/>
              <a:t>, volgens de Waterwet of Omgevingswet.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basis om het werk uit te kunnen voeren.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 descr="SterkeLekdijk-footer-1600-ppt.png">
            <a:extLst>
              <a:ext uri="{FF2B5EF4-FFF2-40B4-BE49-F238E27FC236}">
                <a16:creationId xmlns:a16="http://schemas.microsoft.com/office/drawing/2014/main" id="{715DB55D-5497-4931-9C80-C6417B9EC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SterkeLekdijk-titel-ppt.png">
            <a:extLst>
              <a:ext uri="{FF2B5EF4-FFF2-40B4-BE49-F238E27FC236}">
                <a16:creationId xmlns:a16="http://schemas.microsoft.com/office/drawing/2014/main" id="{317E5605-6CE8-4BE6-B14F-2A7109E81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25DF63A-D976-401B-A425-DA04C5277788}"/>
              </a:ext>
            </a:extLst>
          </p:cNvPr>
          <p:cNvSpPr/>
          <p:nvPr/>
        </p:nvSpPr>
        <p:spPr>
          <a:xfrm>
            <a:off x="2942385" y="42214"/>
            <a:ext cx="9289033" cy="5832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4" b="14791"/>
          <a:stretch/>
        </p:blipFill>
        <p:spPr bwMode="auto">
          <a:xfrm>
            <a:off x="5076274" y="231299"/>
            <a:ext cx="6768752" cy="36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>
            <a:cxnSpLocks/>
          </p:cNvCxnSpPr>
          <p:nvPr/>
        </p:nvCxnSpPr>
        <p:spPr bwMode="auto">
          <a:xfrm>
            <a:off x="5119370" y="1033731"/>
            <a:ext cx="40526" cy="462751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Rechte verbindingslijn 9"/>
          <p:cNvCxnSpPr>
            <a:cxnSpLocks/>
          </p:cNvCxnSpPr>
          <p:nvPr/>
        </p:nvCxnSpPr>
        <p:spPr bwMode="auto">
          <a:xfrm>
            <a:off x="7190858" y="1033731"/>
            <a:ext cx="0" cy="473480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Rechte verbindingslijn 10"/>
          <p:cNvCxnSpPr>
            <a:cxnSpLocks/>
          </p:cNvCxnSpPr>
          <p:nvPr/>
        </p:nvCxnSpPr>
        <p:spPr bwMode="auto">
          <a:xfrm>
            <a:off x="9361258" y="1033731"/>
            <a:ext cx="0" cy="473480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Rechte verbindingslijn 11"/>
          <p:cNvCxnSpPr>
            <a:cxnSpLocks/>
          </p:cNvCxnSpPr>
          <p:nvPr/>
        </p:nvCxnSpPr>
        <p:spPr bwMode="auto">
          <a:xfrm>
            <a:off x="11439330" y="1033731"/>
            <a:ext cx="0" cy="474218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kstvak 17"/>
          <p:cNvSpPr txBox="1"/>
          <p:nvPr/>
        </p:nvSpPr>
        <p:spPr>
          <a:xfrm>
            <a:off x="6192496" y="3483149"/>
            <a:ext cx="900002" cy="101566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Algemeen bestuur </a:t>
            </a:r>
          </a:p>
          <a:p>
            <a:pPr algn="ctr"/>
            <a:r>
              <a:rPr lang="nl-NL" sz="1200" dirty="0"/>
              <a:t>HDSR: voorkeurs beslissing 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7272616" y="3482356"/>
            <a:ext cx="900002" cy="101566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Algemeen bestuur </a:t>
            </a:r>
          </a:p>
          <a:p>
            <a:pPr algn="ctr"/>
            <a:r>
              <a:rPr lang="nl-NL" sz="1200" dirty="0"/>
              <a:t>HDSR: project beslissing 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8244626" y="3484975"/>
            <a:ext cx="1044018" cy="101566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Provincie Utrecht: goedkeuring project beslissing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3331006" y="1754163"/>
            <a:ext cx="1194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/>
              <a:t>Welk plan?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3325841" y="2903585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/>
              <a:t>Welk besluit?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3325840" y="3742819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/>
              <a:t>Wie beslist? 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337533" y="3478323"/>
            <a:ext cx="900002" cy="101566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Dagelijks bestuur </a:t>
            </a:r>
          </a:p>
          <a:p>
            <a:pPr algn="ctr"/>
            <a:r>
              <a:rPr lang="nl-NL" sz="1200" dirty="0"/>
              <a:t>HDSR: beslissing oplevering</a:t>
            </a:r>
          </a:p>
        </p:txBody>
      </p:sp>
      <p:sp>
        <p:nvSpPr>
          <p:cNvPr id="32" name="Rechthoek 31"/>
          <p:cNvSpPr/>
          <p:nvPr/>
        </p:nvSpPr>
        <p:spPr bwMode="auto">
          <a:xfrm>
            <a:off x="7596554" y="2092717"/>
            <a:ext cx="1692090" cy="5971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4" name="Rechthoek 2">
            <a:extLst>
              <a:ext uri="{FF2B5EF4-FFF2-40B4-BE49-F238E27FC236}">
                <a16:creationId xmlns:a16="http://schemas.microsoft.com/office/drawing/2014/main" id="{D29713C2-7E72-4F40-9A87-FE54A2C2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48" y="1524326"/>
            <a:ext cx="3410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Wie </a:t>
            </a: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beslist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waarover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?</a:t>
            </a: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41C59F95-0B8B-496C-8532-0115FDFD9542}"/>
              </a:ext>
            </a:extLst>
          </p:cNvPr>
          <p:cNvGrpSpPr>
            <a:grpSpLocks noChangeAspect="1"/>
          </p:cNvGrpSpPr>
          <p:nvPr/>
        </p:nvGrpSpPr>
        <p:grpSpPr>
          <a:xfrm>
            <a:off x="133806" y="4699025"/>
            <a:ext cx="4257957" cy="2011248"/>
            <a:chOff x="126329" y="4429726"/>
            <a:chExt cx="5035825" cy="2378674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82380C5-8D0F-4745-A7C0-264CB4CE0D75}"/>
                </a:ext>
              </a:extLst>
            </p:cNvPr>
            <p:cNvSpPr/>
            <p:nvPr/>
          </p:nvSpPr>
          <p:spPr>
            <a:xfrm>
              <a:off x="126329" y="4429726"/>
              <a:ext cx="4993041" cy="2378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2" name="Afbeelding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1" t="12201" r="14720" b="26417"/>
            <a:stretch/>
          </p:blipFill>
          <p:spPr>
            <a:xfrm>
              <a:off x="3073921" y="4489621"/>
              <a:ext cx="2088233" cy="1169330"/>
            </a:xfrm>
            <a:prstGeom prst="rect">
              <a:avLst/>
            </a:prstGeom>
          </p:spPr>
        </p:pic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C8D9C0-C919-44A6-B0AB-86E92692A8FE}"/>
                </a:ext>
              </a:extLst>
            </p:cNvPr>
            <p:cNvSpPr/>
            <p:nvPr/>
          </p:nvSpPr>
          <p:spPr>
            <a:xfrm>
              <a:off x="218235" y="4429726"/>
              <a:ext cx="4858039" cy="232886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9B9A8B5E-665C-435D-AFE2-24AF31C94301}"/>
                </a:ext>
              </a:extLst>
            </p:cNvPr>
            <p:cNvSpPr txBox="1"/>
            <p:nvPr/>
          </p:nvSpPr>
          <p:spPr>
            <a:xfrm>
              <a:off x="361690" y="4439696"/>
              <a:ext cx="3262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i="1" dirty="0"/>
                <a:t>Afstemming in Bestuurlijk Overleg</a:t>
              </a:r>
            </a:p>
          </p:txBody>
        </p:sp>
        <p:pic>
          <p:nvPicPr>
            <p:cNvPr id="24" name="Afbeelding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99"/>
            <a:stretch/>
          </p:blipFill>
          <p:spPr>
            <a:xfrm>
              <a:off x="360655" y="5594157"/>
              <a:ext cx="2257684" cy="1169495"/>
            </a:xfrm>
            <a:prstGeom prst="rect">
              <a:avLst/>
            </a:prstGeom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93" y="4939824"/>
              <a:ext cx="1918050" cy="934614"/>
            </a:xfrm>
            <a:prstGeom prst="rect">
              <a:avLst/>
            </a:prstGeom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427" y="6027441"/>
              <a:ext cx="2392680" cy="612648"/>
            </a:xfrm>
            <a:prstGeom prst="rect">
              <a:avLst/>
            </a:prstGeom>
          </p:spPr>
        </p:pic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98E39F15-652C-481D-BBC9-21B0C7EBBBAE}"/>
              </a:ext>
            </a:extLst>
          </p:cNvPr>
          <p:cNvSpPr txBox="1"/>
          <p:nvPr/>
        </p:nvSpPr>
        <p:spPr>
          <a:xfrm>
            <a:off x="7274561" y="4539645"/>
            <a:ext cx="1104938" cy="1015663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Diverse vergunningen door Bevoegd Gezag</a:t>
            </a:r>
          </a:p>
        </p:txBody>
      </p:sp>
      <p:pic>
        <p:nvPicPr>
          <p:cNvPr id="1026" name="Picture 2" descr="Rijkswaterstaat-logo - Brain Fuel B.V.">
            <a:extLst>
              <a:ext uri="{FF2B5EF4-FFF2-40B4-BE49-F238E27FC236}">
                <a16:creationId xmlns:a16="http://schemas.microsoft.com/office/drawing/2014/main" id="{EEFD2C6F-EAD7-42F3-8255-6FBB7837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16" y="5683590"/>
            <a:ext cx="1337645" cy="63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932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SterkeLekdijk-titel-ppt.png">
            <a:extLst>
              <a:ext uri="{FF2B5EF4-FFF2-40B4-BE49-F238E27FC236}">
                <a16:creationId xmlns:a16="http://schemas.microsoft.com/office/drawing/2014/main" id="{97C00387-EA5F-4975-895F-2EB3B1FC8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SterkeLekdijk-footer-1600-ppt.png">
            <a:extLst>
              <a:ext uri="{FF2B5EF4-FFF2-40B4-BE49-F238E27FC236}">
                <a16:creationId xmlns:a16="http://schemas.microsoft.com/office/drawing/2014/main" id="{266FF078-345D-42B9-8A03-5D985825A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fbeelding 6">
            <a:extLst>
              <a:ext uri="{FF2B5EF4-FFF2-40B4-BE49-F238E27FC236}">
                <a16:creationId xmlns:a16="http://schemas.microsoft.com/office/drawing/2014/main" id="{CAC9E0FC-D13C-4C28-8C5B-983C7636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330325"/>
            <a:ext cx="1174432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9" descr="SterkeLekdijk-footer-1600-ppt.png">
            <a:extLst>
              <a:ext uri="{FF2B5EF4-FFF2-40B4-BE49-F238E27FC236}">
                <a16:creationId xmlns:a16="http://schemas.microsoft.com/office/drawing/2014/main" id="{266FF078-345D-42B9-8A03-5D985825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670550"/>
            <a:ext cx="12192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4B514CB6-E0D7-425E-A602-81BD2BEF96F4}"/>
              </a:ext>
            </a:extLst>
          </p:cNvPr>
          <p:cNvSpPr/>
          <p:nvPr/>
        </p:nvSpPr>
        <p:spPr>
          <a:xfrm>
            <a:off x="216991" y="2636912"/>
            <a:ext cx="5951017" cy="36366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507" name="Picture 3" descr="SterkeLekdijk-titel-ppt.png">
            <a:extLst>
              <a:ext uri="{FF2B5EF4-FFF2-40B4-BE49-F238E27FC236}">
                <a16:creationId xmlns:a16="http://schemas.microsoft.com/office/drawing/2014/main" id="{97C00387-EA5F-4975-895F-2EB3B1FC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122158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fbeelding 6">
            <a:extLst>
              <a:ext uri="{FF2B5EF4-FFF2-40B4-BE49-F238E27FC236}">
                <a16:creationId xmlns:a16="http://schemas.microsoft.com/office/drawing/2014/main" id="{CAC9E0FC-D13C-4C28-8C5B-983C76363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7"/>
          <a:stretch/>
        </p:blipFill>
        <p:spPr bwMode="auto">
          <a:xfrm>
            <a:off x="314325" y="1330325"/>
            <a:ext cx="11744325" cy="116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D7942DF-0B4E-41CD-8C8A-2D35CE78B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748720"/>
            <a:ext cx="1433032" cy="133906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D51CD2F-AEF0-4BB5-88D1-0CE1C4F2A1B8}"/>
              </a:ext>
            </a:extLst>
          </p:cNvPr>
          <p:cNvSpPr txBox="1"/>
          <p:nvPr/>
        </p:nvSpPr>
        <p:spPr>
          <a:xfrm>
            <a:off x="7032104" y="573325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/>
              <a:t>Meedoen? </a:t>
            </a:r>
            <a:r>
              <a:rPr lang="nl-NL" sz="1800" dirty="0"/>
              <a:t>Aanmelden per mail</a:t>
            </a:r>
          </a:p>
          <a:p>
            <a:r>
              <a:rPr lang="nl-NL" sz="1800" dirty="0"/>
              <a:t>via sterkelekdijk@hdsr.nl. </a:t>
            </a:r>
            <a:r>
              <a:rPr lang="nl-NL" sz="1800" b="1" dirty="0"/>
              <a:t>Reageren</a:t>
            </a:r>
            <a:r>
              <a:rPr lang="nl-NL" sz="1800" dirty="0"/>
              <a:t> kan altijd, hoeft niet vooraf aan te melden. </a:t>
            </a:r>
          </a:p>
          <a:p>
            <a:pPr marL="342900" indent="-342900">
              <a:buFontTx/>
              <a:buChar char="-"/>
            </a:pPr>
            <a:endParaRPr lang="nl-NL" sz="18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59F1DE0-17B8-4AA8-803B-6888EDACD29D}"/>
              </a:ext>
            </a:extLst>
          </p:cNvPr>
          <p:cNvSpPr txBox="1"/>
          <p:nvPr/>
        </p:nvSpPr>
        <p:spPr>
          <a:xfrm>
            <a:off x="2028926" y="2685528"/>
            <a:ext cx="4067074" cy="35394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b="1" dirty="0">
                <a:latin typeface="Arial"/>
                <a:ea typeface="MS PGothic"/>
                <a:cs typeface="Arial"/>
              </a:rPr>
              <a:t>Thematisch </a:t>
            </a:r>
            <a:endParaRPr lang="nl-NL" sz="1600" b="1" dirty="0"/>
          </a:p>
          <a:p>
            <a:r>
              <a:rPr lang="nl-NL" sz="1600" b="1" dirty="0">
                <a:latin typeface="Arial"/>
                <a:ea typeface="MS PGothic"/>
                <a:cs typeface="Arial"/>
              </a:rPr>
              <a:t>In werkgroepen: Beermuur, Cultuurhistorie, Natuur, Verkeer &amp; recreatie, Verhaal van de Lekdijk</a:t>
            </a:r>
          </a:p>
          <a:p>
            <a:r>
              <a:rPr lang="nl-NL" sz="1600" i="1" dirty="0">
                <a:latin typeface="Arial"/>
                <a:ea typeface="MS PGothic"/>
                <a:cs typeface="Arial"/>
              </a:rPr>
              <a:t>- Doel? </a:t>
            </a:r>
            <a:r>
              <a:rPr lang="nl-NL" sz="1600" dirty="0">
                <a:latin typeface="Arial"/>
                <a:ea typeface="MS PGothic"/>
                <a:cs typeface="Arial"/>
              </a:rPr>
              <a:t>Inhoudelijke kennis en ideeën verzamelen, oplossingen en varianten bedenken </a:t>
            </a:r>
            <a:endParaRPr lang="nl-NL" sz="1600" dirty="0">
              <a:cs typeface="Arial"/>
            </a:endParaRPr>
          </a:p>
          <a:p>
            <a:r>
              <a:rPr lang="nl-NL" sz="1600" dirty="0">
                <a:latin typeface="Arial"/>
                <a:ea typeface="MS PGothic"/>
                <a:cs typeface="Arial"/>
              </a:rPr>
              <a:t>- </a:t>
            </a:r>
            <a:r>
              <a:rPr lang="nl-NL" sz="1600" i="1" dirty="0">
                <a:latin typeface="Arial"/>
                <a:ea typeface="MS PGothic"/>
                <a:cs typeface="Arial"/>
              </a:rPr>
              <a:t>Wie? </a:t>
            </a:r>
            <a:r>
              <a:rPr lang="nl-NL" sz="1600" dirty="0">
                <a:latin typeface="Arial"/>
                <a:ea typeface="MS PGothic"/>
                <a:cs typeface="Arial"/>
              </a:rPr>
              <a:t>Bewoners en experts</a:t>
            </a:r>
          </a:p>
          <a:p>
            <a:endParaRPr lang="nl-NL" sz="1600" b="1" dirty="0"/>
          </a:p>
          <a:p>
            <a:r>
              <a:rPr lang="nl-NL" sz="1600" b="1" dirty="0">
                <a:latin typeface="Arial"/>
                <a:ea typeface="MS PGothic"/>
                <a:cs typeface="Arial"/>
              </a:rPr>
              <a:t>Integraal: Ontwerpgroep </a:t>
            </a:r>
            <a:endParaRPr lang="nl-NL" sz="1600" b="1" dirty="0">
              <a:cs typeface="Arial"/>
            </a:endParaRPr>
          </a:p>
          <a:p>
            <a:r>
              <a:rPr lang="nl-NL" sz="1600" i="1" dirty="0">
                <a:latin typeface="Arial"/>
                <a:ea typeface="MS PGothic"/>
                <a:cs typeface="Arial"/>
              </a:rPr>
              <a:t>- Doel? </a:t>
            </a:r>
            <a:r>
              <a:rPr lang="nl-NL" sz="1600" dirty="0">
                <a:latin typeface="Arial"/>
                <a:ea typeface="MS PGothic"/>
                <a:cs typeface="Arial"/>
              </a:rPr>
              <a:t>Ontwerpen en oplossingen bij elkaar brengen. </a:t>
            </a:r>
            <a:endParaRPr lang="nl-NL" sz="1600" dirty="0">
              <a:cs typeface="Arial"/>
            </a:endParaRPr>
          </a:p>
          <a:p>
            <a:r>
              <a:rPr lang="nl-NL" sz="1600" dirty="0">
                <a:latin typeface="Arial"/>
                <a:ea typeface="MS PGothic"/>
                <a:cs typeface="Arial"/>
              </a:rPr>
              <a:t>- </a:t>
            </a:r>
            <a:r>
              <a:rPr lang="nl-NL" sz="1600" i="1" dirty="0">
                <a:latin typeface="Arial"/>
                <a:ea typeface="MS PGothic"/>
                <a:cs typeface="Arial"/>
              </a:rPr>
              <a:t>Wie? </a:t>
            </a:r>
            <a:r>
              <a:rPr lang="nl-NL" sz="1600" dirty="0">
                <a:latin typeface="Arial"/>
                <a:ea typeface="MS PGothic"/>
                <a:cs typeface="Arial"/>
              </a:rPr>
              <a:t>Ca 30 personen, brede vertegenwoordiging belangen en kennis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74479-61F0-4D0E-939F-DBCD50C57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523" y="2649431"/>
            <a:ext cx="1433031" cy="2651777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31B3B940-5208-4147-9AA5-6A52B20A28B7}"/>
              </a:ext>
            </a:extLst>
          </p:cNvPr>
          <p:cNvSpPr/>
          <p:nvPr/>
        </p:nvSpPr>
        <p:spPr>
          <a:xfrm>
            <a:off x="6384032" y="2640557"/>
            <a:ext cx="5590976" cy="28859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6CF2194-8878-4CC6-BA56-A0D12FED2CF9}"/>
              </a:ext>
            </a:extLst>
          </p:cNvPr>
          <p:cNvSpPr txBox="1"/>
          <p:nvPr/>
        </p:nvSpPr>
        <p:spPr>
          <a:xfrm>
            <a:off x="8327577" y="2735531"/>
            <a:ext cx="3601071" cy="27392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nl-NL" sz="1600" b="1" dirty="0"/>
              <a:t>Openbare bijeenkomst </a:t>
            </a:r>
          </a:p>
          <a:p>
            <a:r>
              <a:rPr lang="nl-NL" sz="1600" dirty="0"/>
              <a:t>- </a:t>
            </a:r>
            <a:r>
              <a:rPr lang="nl-NL" sz="1600" i="1" dirty="0"/>
              <a:t>Wanneer? </a:t>
            </a:r>
            <a:r>
              <a:rPr lang="nl-NL" sz="1600" dirty="0"/>
              <a:t>Tweemaal: halverwege en bij concept-Vergunningenontwerp</a:t>
            </a:r>
          </a:p>
          <a:p>
            <a:endParaRPr lang="nl-NL" sz="1600" b="1" dirty="0"/>
          </a:p>
          <a:p>
            <a:endParaRPr lang="nl-NL" sz="2800" b="1" dirty="0"/>
          </a:p>
          <a:p>
            <a:r>
              <a:rPr lang="nl-NL" sz="1600" b="1" dirty="0"/>
              <a:t>Reageren</a:t>
            </a:r>
          </a:p>
          <a:p>
            <a:r>
              <a:rPr lang="nl-NL" sz="1600" dirty="0"/>
              <a:t>- </a:t>
            </a:r>
            <a:r>
              <a:rPr lang="nl-NL" sz="1600" i="1" dirty="0"/>
              <a:t>Wanneer? </a:t>
            </a:r>
            <a:r>
              <a:rPr lang="nl-NL" sz="1600" dirty="0"/>
              <a:t>Tweemaal: halverwege en bij concept-Vergunningenontwerp</a:t>
            </a:r>
          </a:p>
          <a:p>
            <a:r>
              <a:rPr lang="nl-NL" sz="1600" dirty="0"/>
              <a:t>- Toch niet mee eens? U kunt bezwaar &amp; beroep aantekenen. </a:t>
            </a:r>
          </a:p>
        </p:txBody>
      </p:sp>
    </p:spTree>
    <p:extLst>
      <p:ext uri="{BB962C8B-B14F-4D97-AF65-F5344CB8AC3E}">
        <p14:creationId xmlns:p14="http://schemas.microsoft.com/office/powerpoint/2010/main" val="248919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hthoek 2">
            <a:extLst>
              <a:ext uri="{FF2B5EF4-FFF2-40B4-BE49-F238E27FC236}">
                <a16:creationId xmlns:a16="http://schemas.microsoft.com/office/drawing/2014/main" id="{8306BF7F-D302-445C-A1A8-137BD91D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34" y="2327013"/>
            <a:ext cx="992410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Vervolg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nl-NL" sz="2400">
              <a:latin typeface="Arial MT Md"/>
              <a:ea typeface="Arial MT Md"/>
              <a:cs typeface="Arial MT Md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nl-NL" sz="2400">
                <a:latin typeface="Arial MT Md"/>
                <a:ea typeface="Arial MT Md"/>
                <a:cs typeface="Arial MT Md"/>
              </a:rPr>
              <a:t>Eind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januari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in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kleine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groepjes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een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rondwandeling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langs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de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muur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,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doel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: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nl-NL" sz="2400" err="1">
                <a:latin typeface="Arial MT Md"/>
                <a:ea typeface="Arial MT Md"/>
                <a:cs typeface="Arial MT Md"/>
              </a:rPr>
              <a:t>Toelichten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onderhoudsplan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;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nl-NL" sz="2400">
                <a:latin typeface="Arial MT Md"/>
                <a:ea typeface="Arial MT Md"/>
                <a:cs typeface="Arial MT Md"/>
              </a:rPr>
              <a:t>Gelegenheid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bijzonderheden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/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wensen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aan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te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err="1">
                <a:latin typeface="Arial MT Md"/>
                <a:ea typeface="Arial MT Md"/>
                <a:cs typeface="Arial MT Md"/>
              </a:rPr>
              <a:t>geven</a:t>
            </a:r>
            <a:r>
              <a:rPr lang="en-US" altLang="nl-NL" sz="2400">
                <a:latin typeface="Arial MT Md"/>
                <a:ea typeface="Arial MT Md"/>
                <a:cs typeface="Arial MT M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230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hthoek 2">
            <a:extLst>
              <a:ext uri="{FF2B5EF4-FFF2-40B4-BE49-F238E27FC236}">
                <a16:creationId xmlns:a16="http://schemas.microsoft.com/office/drawing/2014/main" id="{8306BF7F-D302-445C-A1A8-137BD91D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629" y="3068960"/>
            <a:ext cx="43194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Vragen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en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/of </a:t>
            </a:r>
            <a:r>
              <a:rPr lang="en-US" altLang="nl-NL" sz="2400" b="1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opmerkingen</a:t>
            </a:r>
            <a:r>
              <a:rPr lang="en-US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? </a:t>
            </a:r>
            <a:endParaRPr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</p:spTree>
    <p:extLst>
      <p:ext uri="{BB962C8B-B14F-4D97-AF65-F5344CB8AC3E}">
        <p14:creationId xmlns:p14="http://schemas.microsoft.com/office/powerpoint/2010/main" val="76543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lucht, grond, buiten, natuur&#10;&#10;Automatisch gegenereerde beschrijving">
            <a:extLst>
              <a:ext uri="{FF2B5EF4-FFF2-40B4-BE49-F238E27FC236}">
                <a16:creationId xmlns:a16="http://schemas.microsoft.com/office/drawing/2014/main" id="{C17A8D88-6799-455E-89F4-905B2996C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9814"/>
          <a:stretch/>
        </p:blipFill>
        <p:spPr>
          <a:xfrm>
            <a:off x="0" y="-1"/>
            <a:ext cx="12192000" cy="6878807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E610211-152B-411E-9EAD-610F92E53E6C}"/>
              </a:ext>
            </a:extLst>
          </p:cNvPr>
          <p:cNvSpPr txBox="1"/>
          <p:nvPr/>
        </p:nvSpPr>
        <p:spPr>
          <a:xfrm>
            <a:off x="8184232" y="337294"/>
            <a:ext cx="3589287" cy="553997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nl-NL" sz="1800" b="1" dirty="0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Bedankt</a:t>
            </a:r>
            <a:r>
              <a:rPr lang="en-US" altLang="nl-NL" sz="1800" b="1" dirty="0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1800" b="1" dirty="0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voor</a:t>
            </a:r>
            <a:r>
              <a:rPr lang="en-US" altLang="nl-NL" sz="1800" b="1" dirty="0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1800" b="1" dirty="0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uw</a:t>
            </a:r>
            <a:r>
              <a:rPr lang="en-US" altLang="nl-NL" sz="1800" b="1" dirty="0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 </a:t>
            </a:r>
            <a:r>
              <a:rPr lang="en-US" altLang="nl-NL" sz="1800" b="1" dirty="0" err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aandacht</a:t>
            </a:r>
            <a:r>
              <a:rPr lang="en-US" altLang="nl-NL" sz="1800" b="1" dirty="0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De presentatie kunt u vinden op de website van het waterschap.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Heeft u nog andere </a:t>
            </a:r>
            <a:r>
              <a:rPr lang="nl-NL" sz="1600" u="sng" dirty="0"/>
              <a:t>vragen</a:t>
            </a:r>
            <a:r>
              <a:rPr lang="nl-NL" sz="1600" dirty="0"/>
              <a:t>? Neemt u graag contact op met </a:t>
            </a:r>
            <a:r>
              <a:rPr lang="nl-NL" sz="1600" u="sng" dirty="0"/>
              <a:t>Laura van Santen</a:t>
            </a:r>
            <a:r>
              <a:rPr lang="nl-NL" sz="1600" dirty="0"/>
              <a:t> via </a:t>
            </a:r>
            <a:r>
              <a:rPr lang="nl-NL" sz="1600" dirty="0">
                <a:hlinkClick r:id="rId4"/>
              </a:rPr>
              <a:t>sterkelekdijk@hdsr.nl</a:t>
            </a:r>
            <a:r>
              <a:rPr lang="nl-NL" sz="1600" dirty="0"/>
              <a:t> of </a:t>
            </a:r>
          </a:p>
          <a:p>
            <a:pPr marL="355600"/>
            <a:r>
              <a:rPr lang="nl-NL" sz="1600" dirty="0"/>
              <a:t>06 – 2921 8993.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6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u="sng" dirty="0"/>
              <a:t>Meldt u zich aan</a:t>
            </a:r>
            <a:r>
              <a:rPr lang="nl-NL" sz="1600" dirty="0"/>
              <a:t> voor de nieuwsbrief, een werkgroep of de Ontwerpgroep via dit e-mailadres.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We stellen het op prijs om uw contactgegevens te mogen ontvangen voor toekomstige bijeenkomsten en andere vragen. Wilt u deze per e-mail met ons delen via </a:t>
            </a:r>
            <a:r>
              <a:rPr lang="nl-NL" sz="1600" dirty="0">
                <a:hlinkClick r:id="rId4"/>
              </a:rPr>
              <a:t>sterkelekdijk@hdsr.nl</a:t>
            </a:r>
            <a:r>
              <a:rPr lang="nl-NL" sz="16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143496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err="1"/>
              <a:t>DDis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895600" y="3140968"/>
            <a:ext cx="6400800" cy="2232248"/>
          </a:xfrm>
        </p:spPr>
        <p:txBody>
          <a:bodyPr/>
          <a:lstStyle/>
          <a:p>
            <a:pPr algn="l"/>
            <a:r>
              <a:rPr lang="nl-NL" b="1">
                <a:latin typeface="Calibri"/>
                <a:ea typeface="MS PGothic"/>
              </a:rPr>
              <a:t>Disclaimer</a:t>
            </a:r>
            <a:endParaRPr lang="nl-NL">
              <a:latin typeface="Calibri"/>
              <a:ea typeface="MS PGothic"/>
            </a:endParaRPr>
          </a:p>
          <a:p>
            <a:pPr algn="l"/>
            <a:r>
              <a:rPr lang="nl-NL">
                <a:latin typeface="Calibri"/>
                <a:ea typeface="MS PGothic"/>
              </a:rPr>
              <a:t>De inhoud van deze presentatie is wellicht zonder context of nadere uitleg niet goed te begrijpen. Wanneer u vragen hierover heeft, neemt u dan contact op met onze omgevingsmanager Jannes van Hove via 06-27090415. Of mail uw vragen naar </a:t>
            </a:r>
            <a:r>
              <a:rPr lang="nl-NL">
                <a:latin typeface="Calibri"/>
                <a:ea typeface="MS PGothic"/>
                <a:hlinkClick r:id="rId2"/>
              </a:rPr>
              <a:t>sterkelekdijk@hdsr.nl</a:t>
            </a:r>
            <a:r>
              <a:rPr lang="nl-NL">
                <a:latin typeface="Calibri"/>
                <a:ea typeface="MS PGothic"/>
              </a:rPr>
              <a:t>   </a:t>
            </a:r>
          </a:p>
        </p:txBody>
      </p:sp>
    </p:spTree>
    <p:extLst>
      <p:ext uri="{BB962C8B-B14F-4D97-AF65-F5344CB8AC3E}">
        <p14:creationId xmlns:p14="http://schemas.microsoft.com/office/powerpoint/2010/main" val="8934540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030442F-12AE-4F94-817A-0AFAAF6E3EF4}"/>
              </a:ext>
            </a:extLst>
          </p:cNvPr>
          <p:cNvSpPr txBox="1"/>
          <p:nvPr/>
        </p:nvSpPr>
        <p:spPr>
          <a:xfrm>
            <a:off x="983432" y="2379782"/>
            <a:ext cx="907300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Laat uw microfoon graag uit tijdens de presentatie.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Heeft u vragen tijdens de bijeenkomst? Stelt u ze via de chat.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Heeft u vragen na afloop? Neemt u graag contact op met Laura van Santen via </a:t>
            </a:r>
            <a:r>
              <a:rPr lang="nl-NL" dirty="0">
                <a:hlinkClick r:id="rId4"/>
              </a:rPr>
              <a:t>sterkelekdijk@hdsr.nl</a:t>
            </a:r>
            <a:r>
              <a:rPr lang="nl-NL" dirty="0"/>
              <a:t> of 06 – 2921 8993.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U kunt de bijeenkomst verlaten wanneer u wilt.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2050" name="Picture 2" descr="Onder 11 &amp;amp; Onder 12 - Het nieuwe pupillenvoetbal">
            <a:extLst>
              <a:ext uri="{FF2B5EF4-FFF2-40B4-BE49-F238E27FC236}">
                <a16:creationId xmlns:a16="http://schemas.microsoft.com/office/drawing/2014/main" id="{C3EE2647-F26F-4A43-9E66-4E4310F8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1" y="1612990"/>
            <a:ext cx="2135560" cy="216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hthoek 2">
            <a:extLst>
              <a:ext uri="{FF2B5EF4-FFF2-40B4-BE49-F238E27FC236}">
                <a16:creationId xmlns:a16="http://schemas.microsoft.com/office/drawing/2014/main" id="{8306BF7F-D302-445C-A1A8-137BD91D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268760"/>
            <a:ext cx="3023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Enkele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</a:t>
            </a: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verzoeken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4099508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72CAE-87C9-4255-8AB1-F1245B39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BC9437-B0B2-4EBC-B269-002919096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5835D1-0A8B-432F-9FBF-8D3443A7B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-331551"/>
            <a:ext cx="10044841" cy="74614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F31E75-4534-4004-B77D-BC260DEB5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05"/>
          <a:stretch/>
        </p:blipFill>
        <p:spPr>
          <a:xfrm>
            <a:off x="-1032792" y="-171400"/>
            <a:ext cx="7632848" cy="746144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034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SterkeLekdijk-footer-1600-ppt.png">
            <a:extLst>
              <a:ext uri="{FF2B5EF4-FFF2-40B4-BE49-F238E27FC236}">
                <a16:creationId xmlns:a16="http://schemas.microsoft.com/office/drawing/2014/main" id="{3B68D77E-5FE3-4A14-BF07-FEB069FE4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terkeLekdijk-titel-ppt.png">
            <a:extLst>
              <a:ext uri="{FF2B5EF4-FFF2-40B4-BE49-F238E27FC236}">
                <a16:creationId xmlns:a16="http://schemas.microsoft.com/office/drawing/2014/main" id="{379B64D0-35C7-4DDD-B14F-0906FF13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Rechthoek 2">
            <a:extLst>
              <a:ext uri="{FF2B5EF4-FFF2-40B4-BE49-F238E27FC236}">
                <a16:creationId xmlns:a16="http://schemas.microsoft.com/office/drawing/2014/main" id="{41FE8E9A-EF1A-4125-9123-E4D1F224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2924944"/>
            <a:ext cx="8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nl-NL" altLang="nl-NL" sz="2400" b="1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1. Waar</a:t>
            </a:r>
            <a:r>
              <a:rPr kumimoji="0" lang="nl-NL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staan we nu? Terugblik op het voorkeursalternatief</a:t>
            </a:r>
            <a:endParaRPr lang="en-US" altLang="nl-NL" sz="2400" b="1" i="0" u="none" strike="noStrike" kern="1200" cap="none" spc="0" normalizeH="0" baseline="0" noProof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</p:txBody>
      </p:sp>
    </p:spTree>
    <p:extLst>
      <p:ext uri="{BB962C8B-B14F-4D97-AF65-F5344CB8AC3E}">
        <p14:creationId xmlns:p14="http://schemas.microsoft.com/office/powerpoint/2010/main" val="126849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SterkeLekdijk-footer-1600-ppt.png">
            <a:extLst>
              <a:ext uri="{FF2B5EF4-FFF2-40B4-BE49-F238E27FC236}">
                <a16:creationId xmlns:a16="http://schemas.microsoft.com/office/drawing/2014/main" id="{3B68D77E-5FE3-4A14-BF07-FEB069FE4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terkeLekdijk-titel-ppt.png">
            <a:extLst>
              <a:ext uri="{FF2B5EF4-FFF2-40B4-BE49-F238E27FC236}">
                <a16:creationId xmlns:a16="http://schemas.microsoft.com/office/drawing/2014/main" id="{379B64D0-35C7-4DDD-B14F-0906FF13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F63E04D-29BB-4030-83A6-9E69D95775E9}"/>
              </a:ext>
            </a:extLst>
          </p:cNvPr>
          <p:cNvSpPr/>
          <p:nvPr/>
        </p:nvSpPr>
        <p:spPr>
          <a:xfrm>
            <a:off x="68263" y="3284538"/>
            <a:ext cx="3446462" cy="3379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5" name="Picture 3">
            <a:extLst>
              <a:ext uri="{FF2B5EF4-FFF2-40B4-BE49-F238E27FC236}">
                <a16:creationId xmlns:a16="http://schemas.microsoft.com/office/drawing/2014/main" id="{445C5F91-0DE0-4A3F-BBAD-EFB682B2B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4" b="61140"/>
          <a:stretch>
            <a:fillRect/>
          </a:stretch>
        </p:blipFill>
        <p:spPr bwMode="auto">
          <a:xfrm>
            <a:off x="2671763" y="1319213"/>
            <a:ext cx="60690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B05B1A2-6C8C-4D2E-966C-0CFCBA5F0852}"/>
              </a:ext>
            </a:extLst>
          </p:cNvPr>
          <p:cNvSpPr txBox="1"/>
          <p:nvPr/>
        </p:nvSpPr>
        <p:spPr>
          <a:xfrm>
            <a:off x="334963" y="3473450"/>
            <a:ext cx="2941637" cy="135413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>
            <a:defPPr>
              <a:defRPr lang="nl-NL"/>
            </a:defPPr>
            <a:lvl1pPr marL="514350" indent="-514350" defTabSz="609585">
              <a:buFont typeface="+mj-lt"/>
              <a:buAutoNum type="alphaUcPeriod" startAt="3"/>
              <a:defRPr sz="2800" b="1">
                <a:solidFill>
                  <a:srgbClr val="0070BA"/>
                </a:solidFill>
                <a:latin typeface="Arial MT Md"/>
                <a:cs typeface="Arial MT Md"/>
              </a:defRPr>
            </a:lvl1pPr>
          </a:lstStyle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Zomer 2020 – Besluit voorkeursalternatief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+mn-ea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Vastgesteld door Algemeen Bestuur HDSR op 1 juli 2020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3E19632-891D-4E49-880A-F2DF59297815}"/>
              </a:ext>
            </a:extLst>
          </p:cNvPr>
          <p:cNvSpPr/>
          <p:nvPr/>
        </p:nvSpPr>
        <p:spPr>
          <a:xfrm>
            <a:off x="3825875" y="3278188"/>
            <a:ext cx="3997325" cy="3379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7A7930C-F7A2-4039-863B-218658DECAE2}"/>
              </a:ext>
            </a:extLst>
          </p:cNvPr>
          <p:cNvSpPr txBox="1"/>
          <p:nvPr/>
        </p:nvSpPr>
        <p:spPr>
          <a:xfrm>
            <a:off x="4025900" y="3468688"/>
            <a:ext cx="3689350" cy="209232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>
            <a:defPPr>
              <a:defRPr lang="nl-NL"/>
            </a:defPPr>
            <a:lvl1pPr marL="514350" indent="-514350" defTabSz="609585">
              <a:buFont typeface="+mj-lt"/>
              <a:buAutoNum type="alphaUcPeriod" startAt="3"/>
              <a:defRPr sz="2800" b="1">
                <a:solidFill>
                  <a:srgbClr val="0070BA"/>
                </a:solidFill>
                <a:latin typeface="Arial MT Md"/>
                <a:cs typeface="Arial MT Md"/>
              </a:defRPr>
            </a:lvl1pPr>
          </a:lstStyle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2021 - 2023 Planuitwerkingsfase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+mn-ea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Opstellen Vergunningenontwerp en Detailontwerp</a:t>
            </a: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Projectbesluit (HDSR) en goedkeuringsbesluit (Provincie)</a:t>
            </a: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+mn-ea"/>
              </a:rPr>
              <a:t>Opstellen en aanvragen hoofdvergunningen</a:t>
            </a:r>
          </a:p>
        </p:txBody>
      </p:sp>
      <p:cxnSp>
        <p:nvCxnSpPr>
          <p:cNvPr id="5129" name="Rechte verbindingslijn 4">
            <a:extLst>
              <a:ext uri="{FF2B5EF4-FFF2-40B4-BE49-F238E27FC236}">
                <a16:creationId xmlns:a16="http://schemas.microsoft.com/office/drawing/2014/main" id="{EAB5E5CB-0116-4BBC-ACA2-6D92C9DE0B1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7638" y="2676525"/>
            <a:ext cx="2524125" cy="571500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0" name="Rechte verbindingslijn 4">
            <a:extLst>
              <a:ext uri="{FF2B5EF4-FFF2-40B4-BE49-F238E27FC236}">
                <a16:creationId xmlns:a16="http://schemas.microsoft.com/office/drawing/2014/main" id="{D9BF470E-5B35-41B8-917A-55BD6DCB8A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70288" y="2713038"/>
            <a:ext cx="974725" cy="571500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1" name="Rechte verbindingslijn 4">
            <a:extLst>
              <a:ext uri="{FF2B5EF4-FFF2-40B4-BE49-F238E27FC236}">
                <a16:creationId xmlns:a16="http://schemas.microsoft.com/office/drawing/2014/main" id="{83B1DB6D-9C5C-4E81-8F78-F70F3C97D9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1300" y="2713038"/>
            <a:ext cx="1123950" cy="552450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Rechte verbindingslijn 4">
            <a:extLst>
              <a:ext uri="{FF2B5EF4-FFF2-40B4-BE49-F238E27FC236}">
                <a16:creationId xmlns:a16="http://schemas.microsoft.com/office/drawing/2014/main" id="{B873A201-69EB-4A3C-A261-CFE4745002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25900" y="2722563"/>
            <a:ext cx="576263" cy="525462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3" name="Rechte verbindingslijn 4">
            <a:extLst>
              <a:ext uri="{FF2B5EF4-FFF2-40B4-BE49-F238E27FC236}">
                <a16:creationId xmlns:a16="http://schemas.microsoft.com/office/drawing/2014/main" id="{3496AE2F-5A8B-451E-923D-119E5471D8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92900" y="2706688"/>
            <a:ext cx="1744663" cy="541337"/>
          </a:xfrm>
          <a:prstGeom prst="line">
            <a:avLst/>
          </a:prstGeom>
          <a:noFill/>
          <a:ln w="28575" algn="ctr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65A69E04-5C2D-4816-8115-6FD432715F5B}"/>
              </a:ext>
            </a:extLst>
          </p:cNvPr>
          <p:cNvSpPr/>
          <p:nvPr/>
        </p:nvSpPr>
        <p:spPr>
          <a:xfrm>
            <a:off x="8188325" y="3284538"/>
            <a:ext cx="3800475" cy="3379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35" name="Tekstvak 21">
            <a:extLst>
              <a:ext uri="{FF2B5EF4-FFF2-40B4-BE49-F238E27FC236}">
                <a16:creationId xmlns:a16="http://schemas.microsoft.com/office/drawing/2014/main" id="{D8DAAE86-DE55-4DFC-8867-D69477C64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63" y="3468688"/>
            <a:ext cx="3368675" cy="18466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Ca 2024 - 2026 Realisatiefase</a:t>
            </a: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Voorbereidende werkzaamheden </a:t>
            </a: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nl-NL" sz="1600" dirty="0">
                <a:solidFill>
                  <a:srgbClr val="0070BA"/>
                </a:solidFill>
                <a:latin typeface="Arial MT Md"/>
                <a:ea typeface="Arial MT Md"/>
                <a:cs typeface="Arial MT Md"/>
              </a:rPr>
              <a:t>Opstellen en aanvragen uitvoeringsvergunningen</a:t>
            </a:r>
            <a:endParaRPr kumimoji="0" lang="nl-NL" altLang="nl-NL" sz="1600" b="0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latin typeface="Arial MT Md"/>
              <a:ea typeface="Arial MT Md"/>
              <a:cs typeface="Arial MT Md"/>
            </a:endParaRP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Uitvoering van de maatregelen</a:t>
            </a:r>
          </a:p>
          <a:p>
            <a:pPr marL="342900" marR="0" lvl="0" indent="-342900" algn="l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Nazorg en beheer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79215151-29A4-4AA3-A40E-D3C64116CD7B}"/>
              </a:ext>
            </a:extLst>
          </p:cNvPr>
          <p:cNvCxnSpPr/>
          <p:nvPr/>
        </p:nvCxnSpPr>
        <p:spPr>
          <a:xfrm>
            <a:off x="5087888" y="764704"/>
            <a:ext cx="0" cy="86409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hthoek 2">
            <a:extLst>
              <a:ext uri="{FF2B5EF4-FFF2-40B4-BE49-F238E27FC236}">
                <a16:creationId xmlns:a16="http://schemas.microsoft.com/office/drawing/2014/main" id="{08917433-A02F-4516-B438-4E3B574DD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235" y="341862"/>
            <a:ext cx="288032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Hier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</a:t>
            </a:r>
            <a:r>
              <a:rPr kumimoji="0" lang="en-US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staan</a:t>
            </a:r>
            <a:r>
              <a:rPr kumimoji="0" lang="en-US" alt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 we nu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1">
            <a:extLst>
              <a:ext uri="{FF2B5EF4-FFF2-40B4-BE49-F238E27FC236}">
                <a16:creationId xmlns:a16="http://schemas.microsoft.com/office/drawing/2014/main" id="{91B17B57-AC6C-482A-A587-CA3D08342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248">
            <a:off x="-993775" y="-1503363"/>
            <a:ext cx="14014450" cy="991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SterkeLekdijk-titel-ppt.png">
            <a:extLst>
              <a:ext uri="{FF2B5EF4-FFF2-40B4-BE49-F238E27FC236}">
                <a16:creationId xmlns:a16="http://schemas.microsoft.com/office/drawing/2014/main" id="{20090702-2931-4A36-A562-07FA3B121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hthoek 2">
            <a:extLst>
              <a:ext uri="{FF2B5EF4-FFF2-40B4-BE49-F238E27FC236}">
                <a16:creationId xmlns:a16="http://schemas.microsoft.com/office/drawing/2014/main" id="{EE373E57-7654-41C8-A57E-006D4046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0009"/>
            <a:ext cx="5255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Welke oplossing waar?</a:t>
            </a:r>
          </a:p>
        </p:txBody>
      </p:sp>
      <p:pic>
        <p:nvPicPr>
          <p:cNvPr id="7173" name="Afbeelding 6">
            <a:extLst>
              <a:ext uri="{FF2B5EF4-FFF2-40B4-BE49-F238E27FC236}">
                <a16:creationId xmlns:a16="http://schemas.microsoft.com/office/drawing/2014/main" id="{D4D2199F-33A1-4C68-A020-960701EB2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0" r="89526"/>
          <a:stretch>
            <a:fillRect/>
          </a:stretch>
        </p:blipFill>
        <p:spPr bwMode="auto">
          <a:xfrm>
            <a:off x="9152676" y="4199510"/>
            <a:ext cx="2205710" cy="173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174" name="Picture 9" descr="SterkeLekdijk-footer-1600-ppt.png">
            <a:extLst>
              <a:ext uri="{FF2B5EF4-FFF2-40B4-BE49-F238E27FC236}">
                <a16:creationId xmlns:a16="http://schemas.microsoft.com/office/drawing/2014/main" id="{3EBD660D-D162-4241-9387-3E836213E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8875"/>
            <a:ext cx="1221581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1C14DE9E-A5DB-4799-A6AA-7E53CE1A1113}"/>
              </a:ext>
            </a:extLst>
          </p:cNvPr>
          <p:cNvSpPr/>
          <p:nvPr/>
        </p:nvSpPr>
        <p:spPr>
          <a:xfrm>
            <a:off x="2514600" y="3775075"/>
            <a:ext cx="2882900" cy="23876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46D20CD-3344-4F95-840B-D2C7C424FE40}"/>
              </a:ext>
            </a:extLst>
          </p:cNvPr>
          <p:cNvSpPr/>
          <p:nvPr/>
        </p:nvSpPr>
        <p:spPr>
          <a:xfrm>
            <a:off x="4927600" y="1385888"/>
            <a:ext cx="2982913" cy="256698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1C7A5F5-2904-47F2-B9A3-5A833E09E2B8}"/>
              </a:ext>
            </a:extLst>
          </p:cNvPr>
          <p:cNvCxnSpPr/>
          <p:nvPr/>
        </p:nvCxnSpPr>
        <p:spPr>
          <a:xfrm>
            <a:off x="4972050" y="2971800"/>
            <a:ext cx="425450" cy="1028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8DE7257-79C0-4D90-A44F-C649DD6A80A4}"/>
              </a:ext>
            </a:extLst>
          </p:cNvPr>
          <p:cNvCxnSpPr>
            <a:stCxn id="10" idx="4"/>
          </p:cNvCxnSpPr>
          <p:nvPr/>
        </p:nvCxnSpPr>
        <p:spPr>
          <a:xfrm flipH="1">
            <a:off x="5397500" y="3952875"/>
            <a:ext cx="1022350" cy="603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201C699-C77B-4443-98EA-6A86559E64DA}"/>
              </a:ext>
            </a:extLst>
          </p:cNvPr>
          <p:cNvCxnSpPr/>
          <p:nvPr/>
        </p:nvCxnSpPr>
        <p:spPr>
          <a:xfrm flipV="1">
            <a:off x="2622550" y="3176588"/>
            <a:ext cx="355600" cy="13573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5D3D58F-8C5F-4A53-B616-AF5708CB82EE}"/>
              </a:ext>
            </a:extLst>
          </p:cNvPr>
          <p:cNvCxnSpPr/>
          <p:nvPr/>
        </p:nvCxnSpPr>
        <p:spPr>
          <a:xfrm flipH="1" flipV="1">
            <a:off x="2978150" y="3176588"/>
            <a:ext cx="1460500" cy="679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95FCAFD-AF78-44F9-9406-79264D045F57}"/>
              </a:ext>
            </a:extLst>
          </p:cNvPr>
          <p:cNvSpPr txBox="1"/>
          <p:nvPr/>
        </p:nvSpPr>
        <p:spPr>
          <a:xfrm>
            <a:off x="13296800" y="4077072"/>
            <a:ext cx="4104456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Voorkeursalternatief dijk versterking Wijk bij Duurstede, vastgesteld op 1 juli 2020. Deze kunt u </a:t>
            </a:r>
            <a:r>
              <a:rPr lang="nl-NL" dirty="0">
                <a:hlinkClick r:id="rId2"/>
              </a:rPr>
              <a:t>hier </a:t>
            </a:r>
            <a:r>
              <a:rPr lang="nl-NL" dirty="0"/>
              <a:t>vinden. 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F547C89B-B954-45F5-AF54-37BF4BBD1848}"/>
              </a:ext>
            </a:extLst>
          </p:cNvPr>
          <p:cNvGrpSpPr>
            <a:grpSpLocks noChangeAspect="1"/>
          </p:cNvGrpSpPr>
          <p:nvPr/>
        </p:nvGrpSpPr>
        <p:grpSpPr>
          <a:xfrm>
            <a:off x="-168696" y="-1683568"/>
            <a:ext cx="12457384" cy="9720503"/>
            <a:chOff x="-456728" y="-495566"/>
            <a:chExt cx="10318136" cy="8051247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4E91501-2FD1-4497-948F-9FDD2741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2712" y="2983043"/>
              <a:ext cx="10174120" cy="4572638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D480E856-F6BF-4A35-A07E-532698250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41" r="8054"/>
            <a:stretch/>
          </p:blipFill>
          <p:spPr>
            <a:xfrm>
              <a:off x="-456728" y="-495566"/>
              <a:ext cx="10318136" cy="4572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80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>
            <a:extLst>
              <a:ext uri="{FF2B5EF4-FFF2-40B4-BE49-F238E27FC236}">
                <a16:creationId xmlns:a16="http://schemas.microsoft.com/office/drawing/2014/main" id="{75995FFD-8F9F-40A0-86E8-94F8BBA79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2" t="-3333" r="3452" b="25909"/>
          <a:stretch>
            <a:fillRect/>
          </a:stretch>
        </p:blipFill>
        <p:spPr bwMode="auto">
          <a:xfrm>
            <a:off x="4102100" y="1974850"/>
            <a:ext cx="8077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Afbeelding 2">
            <a:extLst>
              <a:ext uri="{FF2B5EF4-FFF2-40B4-BE49-F238E27FC236}">
                <a16:creationId xmlns:a16="http://schemas.microsoft.com/office/drawing/2014/main" id="{19604537-CB22-407B-BB91-F59FE17AA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14500" b="40762"/>
          <a:stretch>
            <a:fillRect/>
          </a:stretch>
        </p:blipFill>
        <p:spPr bwMode="auto">
          <a:xfrm>
            <a:off x="-139700" y="1231900"/>
            <a:ext cx="7397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SterkeLekdijk-titel-ppt.png">
            <a:extLst>
              <a:ext uri="{FF2B5EF4-FFF2-40B4-BE49-F238E27FC236}">
                <a16:creationId xmlns:a16="http://schemas.microsoft.com/office/drawing/2014/main" id="{3754EE6B-50F7-4207-A2C0-925938FF5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4A13EFFD-C225-4224-B0AF-2AFDAAE55936}"/>
              </a:ext>
            </a:extLst>
          </p:cNvPr>
          <p:cNvSpPr/>
          <p:nvPr/>
        </p:nvSpPr>
        <p:spPr>
          <a:xfrm>
            <a:off x="11163300" y="3913188"/>
            <a:ext cx="1052513" cy="162401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3" name="Rechthoek 2">
            <a:extLst>
              <a:ext uri="{FF2B5EF4-FFF2-40B4-BE49-F238E27FC236}">
                <a16:creationId xmlns:a16="http://schemas.microsoft.com/office/drawing/2014/main" id="{B6E1CBED-D34C-48F2-ACB3-DB06EA2E2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727075"/>
            <a:ext cx="4352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0" i="0" u="none" strike="noStrike" kern="1200" cap="none" spc="0" normalizeH="0" baseline="0" noProof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Verticale oplossing</a:t>
            </a:r>
          </a:p>
        </p:txBody>
      </p:sp>
      <p:sp>
        <p:nvSpPr>
          <p:cNvPr id="9224" name="Rechthoek 2">
            <a:extLst>
              <a:ext uri="{FF2B5EF4-FFF2-40B4-BE49-F238E27FC236}">
                <a16:creationId xmlns:a16="http://schemas.microsoft.com/office/drawing/2014/main" id="{428307C1-DD71-4D64-B667-97149A8D3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3009900"/>
            <a:ext cx="14589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Nu</a:t>
            </a:r>
          </a:p>
        </p:txBody>
      </p:sp>
      <p:sp>
        <p:nvSpPr>
          <p:cNvPr id="9225" name="Rechthoek 2">
            <a:extLst>
              <a:ext uri="{FF2B5EF4-FFF2-40B4-BE49-F238E27FC236}">
                <a16:creationId xmlns:a16="http://schemas.microsoft.com/office/drawing/2014/main" id="{3EDB1F94-DB30-437A-BE19-C35A47BF2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5514327"/>
            <a:ext cx="3213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1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MT Md"/>
                <a:ea typeface="Arial MT Md"/>
                <a:cs typeface="Arial MT Md"/>
              </a:rPr>
              <a:t>Na realisatie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A33280E-9F46-4995-9677-1147DC4B5511}"/>
              </a:ext>
            </a:extLst>
          </p:cNvPr>
          <p:cNvSpPr/>
          <p:nvPr/>
        </p:nvSpPr>
        <p:spPr>
          <a:xfrm>
            <a:off x="-57311" y="3689527"/>
            <a:ext cx="7232972" cy="3890961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17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95297FDA-84FB-483F-B9FF-96CB3CA64F21}"/>
              </a:ext>
            </a:extLst>
          </p:cNvPr>
          <p:cNvSpPr/>
          <p:nvPr/>
        </p:nvSpPr>
        <p:spPr>
          <a:xfrm rot="16200000">
            <a:off x="3557433" y="4520910"/>
            <a:ext cx="677638" cy="310938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53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terkeLekdijk-footer-1600-ppt.png">
            <a:extLst>
              <a:ext uri="{FF2B5EF4-FFF2-40B4-BE49-F238E27FC236}">
                <a16:creationId xmlns:a16="http://schemas.microsoft.com/office/drawing/2014/main" id="{B9706E1B-6FB7-4726-AEF5-AB855FF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57763"/>
            <a:ext cx="12192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terkeLekdijk-titel-ppt.png">
            <a:extLst>
              <a:ext uri="{FF2B5EF4-FFF2-40B4-BE49-F238E27FC236}">
                <a16:creationId xmlns:a16="http://schemas.microsoft.com/office/drawing/2014/main" id="{436CEC06-DC0B-4478-8B02-18405A014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1860"/>
            <a:ext cx="12215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D36C7B6-07F9-4256-AAC5-7875EB5AAC79}"/>
              </a:ext>
            </a:extLst>
          </p:cNvPr>
          <p:cNvSpPr txBox="1"/>
          <p:nvPr/>
        </p:nvSpPr>
        <p:spPr>
          <a:xfrm>
            <a:off x="1666374" y="2919663"/>
            <a:ext cx="64028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2. Actuele technische inzichten Beermuur</a:t>
            </a:r>
          </a:p>
        </p:txBody>
      </p:sp>
    </p:spTree>
    <p:extLst>
      <p:ext uri="{BB962C8B-B14F-4D97-AF65-F5344CB8AC3E}">
        <p14:creationId xmlns:p14="http://schemas.microsoft.com/office/powerpoint/2010/main" val="409917384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alg presentatie liggend versie 7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Heijmans Basis Document" ma:contentTypeID="0x0101000004F8C10F56FF4D9C039461496B7308000662DC061490ED489F5FA6E0CE25763E" ma:contentTypeVersion="35" ma:contentTypeDescription="Een nieuw document maken." ma:contentTypeScope="" ma:versionID="86bcdfd199dfd1c17fcd89af4b5e1d29">
  <xsd:schema xmlns:xsd="http://www.w3.org/2001/XMLSchema" xmlns:xs="http://www.w3.org/2001/XMLSchema" xmlns:p="http://schemas.microsoft.com/office/2006/metadata/properties" xmlns:ns1="c0f98594-0edc-493e-a4a9-d940e61a74e3" xmlns:ns3="13dee9d2-82d6-43e9-8ef8-7933687a25c7" xmlns:ns4="3e0ce066-1a31-4da8-8082-ad1c0f728ed0" xmlns:ns5="9801e583-b59d-47dc-9642-7cad3dd2131c" xmlns:ns6="fa2a4bc0-24ba-459b-8ea4-bec035e01c1a" targetNamespace="http://schemas.microsoft.com/office/2006/metadata/properties" ma:root="true" ma:fieldsID="db91c6bb142a242a3402c4a85becc50e" ns1:_="" ns3:_="" ns4:_="" ns5:_="" ns6:_="">
    <xsd:import namespace="c0f98594-0edc-493e-a4a9-d940e61a74e3"/>
    <xsd:import namespace="13dee9d2-82d6-43e9-8ef8-7933687a25c7"/>
    <xsd:import namespace="3e0ce066-1a31-4da8-8082-ad1c0f728ed0"/>
    <xsd:import namespace="9801e583-b59d-47dc-9642-7cad3dd2131c"/>
    <xsd:import namespace="fa2a4bc0-24ba-459b-8ea4-bec035e01c1a"/>
    <xsd:element name="properties">
      <xsd:complexType>
        <xsd:sequence>
          <xsd:element name="documentManagement">
            <xsd:complexType>
              <xsd:all>
                <xsd:element ref="ns1:Creëer_x0020_dummy_x0020_PDF" minOccurs="0"/>
                <xsd:element ref="ns1:QR_x0020_positie" minOccurs="0"/>
                <xsd:element ref="ns1:Projectfase"/>
                <xsd:element ref="ns1:WBS"/>
                <xsd:element ref="ns1:Werkpakket" minOccurs="0"/>
                <xsd:element ref="ns1:SBS" minOccurs="0"/>
                <xsd:element ref="ns1:Documenttype"/>
                <xsd:element ref="ns1:Documentstatus" minOccurs="0"/>
                <xsd:element ref="ns1:Soort_x0020_overleg" minOccurs="0"/>
                <xsd:element ref="ns3:Kenmerk_x0020_derden" minOccurs="0"/>
                <xsd:element ref="ns1:Documentset" minOccurs="0"/>
                <xsd:element ref="ns4:Opleverdossier" minOccurs="0"/>
                <xsd:element ref="ns1:Gerelateerd_x0020_document" minOccurs="0"/>
                <xsd:element ref="ns3:Opmerking" minOccurs="0"/>
                <xsd:element ref="ns1:Plannen" minOccurs="0"/>
                <xsd:element ref="ns3:Geplande_x0020_startdatum" minOccurs="0"/>
                <xsd:element ref="ns3:Mijlpaaldatum" minOccurs="0"/>
                <xsd:element ref="ns3:Keuringsniveau" minOccurs="0"/>
                <xsd:element ref="ns1:Opsteller" minOccurs="0"/>
                <xsd:element ref="ns3:Opstellen_x0020_aantal_x0020_dagen" minOccurs="0"/>
                <xsd:element ref="ns1:Verificatie_x0020_Discipline" minOccurs="0"/>
                <xsd:element ref="ns1:Verificateur_x0028_s_x0029__x0020_Discipline" minOccurs="0"/>
                <xsd:element ref="ns3:Verificatie_x0020_Discipline_x0020_aantal_x0020_dagen" minOccurs="0"/>
                <xsd:element ref="ns1:Verificatie_x0020_Projectteam" minOccurs="0"/>
                <xsd:element ref="ns1:Verificateur_x0028_s_x0029__x0020_Projectteam" minOccurs="0"/>
                <xsd:element ref="ns3:Verificatie_x0020_Projectteam_x0020_aantal_x0020_dagen" minOccurs="0"/>
                <xsd:element ref="ns1:Autorisator" minOccurs="0"/>
                <xsd:element ref="ns3:Autorisatie_x0020_aantal_x0020_dagen" minOccurs="0"/>
                <xsd:element ref="ns1:Vrijgeven" minOccurs="0"/>
                <xsd:element ref="ns1:Vrijgever" minOccurs="0"/>
                <xsd:element ref="ns3:Vrijgave_x0020_aantal_x0020_dagen" minOccurs="0"/>
                <xsd:element ref="ns1:Naar_x0020_Opdrachtgever" minOccurs="0"/>
                <xsd:element ref="ns3:Uiterste_x0020_Indiendatum_x0020_OG" minOccurs="0"/>
                <xsd:element ref="ns1:OG_x0020_Verificator" minOccurs="0"/>
                <xsd:element ref="ns3:OG_x0020_aantal_x0020_dagen" minOccurs="0"/>
                <xsd:element ref="ns1:Status_x0020_OG" minOccurs="0"/>
                <xsd:element ref="ns1:ExternePartij" minOccurs="0"/>
                <xsd:element ref="ns3:Revisienummer" minOccurs="0"/>
                <xsd:element ref="ns1:Contactpersoon_x0020_extern" minOccurs="0"/>
                <xsd:element ref="ns3:Datum_x0020_ontvangen" minOccurs="0"/>
                <xsd:element ref="ns3:Datum_x0020_verzonden" minOccurs="0"/>
                <xsd:element ref="ns3:BestandHernoemd" minOccurs="0"/>
                <xsd:element ref="ns3:Bestandsnaam_x0020_oud" minOccurs="0"/>
                <xsd:element ref="ns3:Datum_x0020_ingediend_x0020_OG" minOccurs="0"/>
                <xsd:element ref="ns3:Datum_x0020_VVU" minOccurs="0"/>
                <xsd:element ref="ns3:Default_x0020_dagen_x0020_autoriseren" minOccurs="0"/>
                <xsd:element ref="ns3:Default_x0020_dagen_x0020_opdrachtgever" minOccurs="0"/>
                <xsd:element ref="ns3:Default_x0020_dagen_x0020_opstellen" minOccurs="0"/>
                <xsd:element ref="ns3:Default_x0020_dagen_x0020_rework_x0020_autoriseren" minOccurs="0"/>
                <xsd:element ref="ns3:Default_x0020_dagen_x0020_rework_x0020_opstellen" minOccurs="0"/>
                <xsd:element ref="ns3:Default_x0020_dagen_x0020_verificatie_x0020_discipline" minOccurs="0"/>
                <xsd:element ref="ns3:Default_x0020_dagen_x0020_verificatie_x0020_project" minOccurs="0"/>
                <xsd:element ref="ns3:Default_x0020_dagen_x0020_rework_x0020_verificatie_x0020_discipline" minOccurs="0"/>
                <xsd:element ref="ns3:Default_x0020_dagen_x0020_rework_x0020_verificatie_x0020_project" minOccurs="0"/>
                <xsd:element ref="ns3:Default_x0020_dagen_x0020_vrijgeven" minOccurs="0"/>
                <xsd:element ref="ns3:Default_x0020_dagen_x0020_rework_x0020_vrijgeven" minOccurs="0"/>
                <xsd:element ref="ns1:Eens_x0020_met_x0020_OG" minOccurs="0"/>
                <xsd:element ref="ns3:Einddatum_x0020_Autorisator" minOccurs="0"/>
                <xsd:element ref="ns3:Einddatum_x0020_OG" minOccurs="0"/>
                <xsd:element ref="ns3:Einddatum_x0020_Opsteller" minOccurs="0"/>
                <xsd:element ref="ns3:Einddatum_x0020_Verificatie_x0020_Discipline" minOccurs="0"/>
                <xsd:element ref="ns3:Einddatum_x0020_Verificatie_x0020_Projectteam" minOccurs="0"/>
                <xsd:element ref="ns3:Einddatum_x0020_Vrijgave" minOccurs="0"/>
                <xsd:element ref="ns1:FBS" minOccurs="0"/>
                <xsd:element ref="ns1:Gedeeld_x0020_met_x0020_OG" minOccurs="0"/>
                <xsd:element ref="ns3:Geplande_x0020_einddatum" minOccurs="0"/>
                <xsd:element ref="ns3:Geplande_x0020_startdatum_x0020_oorspronkelijk" minOccurs="0"/>
                <xsd:element ref="ns3:IDDummyPDF" minOccurs="0"/>
                <xsd:element ref="ns3:IDHoofdDocument" minOccurs="0"/>
                <xsd:element ref="ns1:Lokatie" minOccurs="0"/>
                <xsd:element ref="ns1:Opstellen" minOccurs="0"/>
                <xsd:element ref="ns1:OTL" minOccurs="0"/>
                <xsd:element ref="ns1:Reactie_x0020_OG" minOccurs="0"/>
                <xsd:element ref="ns3:Reactiedatum_x0020_OG" minOccurs="0"/>
                <xsd:element ref="ns3:Revisiedatum" minOccurs="0"/>
                <xsd:element ref="ns1:Status_x0020_Workflow" minOccurs="0"/>
                <xsd:element ref="ns3:Stabiele_x0020_Url" minOccurs="0"/>
                <xsd:element ref="ns1:VVU" minOccurs="0"/>
                <xsd:element ref="ns1:Weeknummer" minOccurs="0"/>
                <xsd:element ref="ns1:Autorisatie" minOccurs="0"/>
                <xsd:element ref="ns1:ATL" minOccurs="0"/>
                <xsd:element ref="ns5:_dlc_DocId" minOccurs="0"/>
                <xsd:element ref="ns5:_dlc_DocIdUrl" minOccurs="0"/>
                <xsd:element ref="ns5:_dlc_DocIdPersistId" minOccurs="0"/>
                <xsd:element ref="ns6:MediaServiceMetadata" minOccurs="0"/>
                <xsd:element ref="ns6:MediaServiceFastMetadata" minOccurs="0"/>
                <xsd:element ref="ns6:ControleerOpstellenNodig_x0020_Documenten" minOccurs="0"/>
                <xsd:element ref="ns6:Opstellen_x0020_Documenten" minOccurs="0"/>
                <xsd:element ref="ns6:Verificatie_x0020_Documenten" minOccurs="0"/>
                <xsd:element ref="ns6:Autorisatie_x0020_en_x0020_Vrijgeven_x0020_Documenten" minOccurs="0"/>
                <xsd:element ref="ns6:Beoordeling_x0020_OG_x0020_Documenten" minOccurs="0"/>
                <xsd:element ref="ns6:Afronding_x0020_Documenten" minOccurs="0"/>
                <xsd:element ref="ns6:Afgekeurd_x0020_Documenten" minOccurs="0"/>
                <xsd:element ref="ns6:Stempel_x0020_PDF_x0020_Documenten" minOccurs="0"/>
                <xsd:element ref="ns6:Handmatig_x0020_Publiceren_x0020_Documenten" minOccurs="0"/>
                <xsd:element ref="ns5:SharedWithUsers" minOccurs="0"/>
                <xsd:element ref="ns5:SharedWithDetails" minOccurs="0"/>
                <xsd:element ref="ns6:MediaServiceAutoKeyPoints" minOccurs="0"/>
                <xsd:element ref="ns6:MediaServiceKeyPoints" minOccurs="0"/>
                <xsd:element ref="ns6:Bestandsbeheer_x0020_Documenten" minOccurs="0"/>
                <xsd:element ref="ns6:Publiceren_x0020_Documenten" minOccurs="0"/>
                <xsd:element ref="ns6:MediaServiceDateTaken" minOccurs="0"/>
                <xsd:element ref="ns6:MediaServiceAutoTags" minOccurs="0"/>
                <xsd:element ref="ns6:MediaServiceOCR" minOccurs="0"/>
                <xsd:element ref="ns6:MediaServiceGenerationTime" minOccurs="0"/>
                <xsd:element ref="ns6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f98594-0edc-493e-a4a9-d940e61a74e3" elementFormDefault="qualified">
    <xsd:import namespace="http://schemas.microsoft.com/office/2006/documentManagement/types"/>
    <xsd:import namespace="http://schemas.microsoft.com/office/infopath/2007/PartnerControls"/>
    <xsd:element name="Creëer_x0020_dummy_x0020_PDF" ma:index="0" nillable="true" ma:displayName="Creëer dummy PDF" ma:default="Nee" ma:description="Als er voor het document een PDF aanwezig dient te zijn, dan kan dit hier worden aangegeven." ma:format="Dropdown" ma:internalName="Cre_x00eb_er_x0020_dummy_x0020_PDF">
      <xsd:simpleType>
        <xsd:restriction base="dms:Choice">
          <xsd:enumeration value="Ja"/>
          <xsd:enumeration value="Nee"/>
        </xsd:restriction>
      </xsd:simpleType>
    </xsd:element>
    <xsd:element name="QR_x0020_positie" ma:index="1" nillable="true" ma:displayName="QR positie" ma:default="Niet stempelen" ma:description="Als het document van een QR stempel dient te worden voorzien, dan kan dit hier worden aangegeven." ma:format="Dropdown" ma:internalName="QR_x0020_positie">
      <xsd:simpleType>
        <xsd:restriction base="dms:Choice">
          <xsd:enumeration value="Niet stempelen"/>
          <xsd:enumeration value="A0"/>
          <xsd:enumeration value="A1"/>
          <xsd:enumeration value="A2"/>
          <xsd:enumeration value="A3"/>
          <xsd:enumeration value="A4 staand"/>
          <xsd:enumeration value="A4 staand (alleen 1e pagina)"/>
          <xsd:enumeration value="A4 liggend"/>
        </xsd:restriction>
      </xsd:simpleType>
    </xsd:element>
    <xsd:element name="Projectfase" ma:index="4" ma:displayName="Projectfase" ma:default="VO (Afwegingsfase)" ma:description="" ma:format="Dropdown" ma:indexed="true" ma:internalName="Projectfase">
      <xsd:simpleType>
        <xsd:restriction base="dms:Choice">
          <xsd:enumeration value="Opstartfase"/>
          <xsd:enumeration value="VO (Afwegingsfase)"/>
          <xsd:enumeration value="DO (Uitwerkingsfase)"/>
          <xsd:enumeration value="UOI (Innovatie Uitvoering Ontwerp)"/>
          <xsd:enumeration value="Goedkeuringsfase"/>
        </xsd:restriction>
      </xsd:simpleType>
    </xsd:element>
    <xsd:element name="WBS" ma:index="5" ma:displayName="WBS" ma:description="Work Breakdown Structure (WBS)" ma:format="Dropdown" ma:indexed="true" ma:internalName="WBS">
      <xsd:simpleType>
        <xsd:restriction base="dms:Choice">
          <xsd:enumeration value="1.1 Projectmanagement algemeen"/>
          <xsd:enumeration value="1.2 Aansturing"/>
          <xsd:enumeration value="1.3 Projectmanagementsysteem"/>
          <xsd:enumeration value="1.4 Samenstellen en ontwikkelen team"/>
          <xsd:enumeration value="1.5 Facilitair management &amp; Infrastructuur management"/>
          <xsd:enumeration value="1.6 Project evaluatie &amp; Leren"/>
          <xsd:enumeration value="1.7 Besluitvorming"/>
          <xsd:enumeration value="1.8 Capaciteitsmanagement"/>
          <xsd:enumeration value="1.9 Veiligheidsmanagement"/>
          <xsd:enumeration value="2.1 Projectbeheersing algemeen"/>
          <xsd:enumeration value="2.2 Financieel management"/>
          <xsd:enumeration value="2.3 Planningsmanagement"/>
          <xsd:enumeration value="2.4 Risicomanagement"/>
          <xsd:enumeration value="2.5 Projectkwaliteitsmanagement"/>
          <xsd:enumeration value="2.6 Informatiemanagement"/>
          <xsd:enumeration value="3.1 Technisch Management algemeen"/>
          <xsd:enumeration value="3.2 Innovatie"/>
          <xsd:enumeration value="3.3 Analyseren"/>
          <xsd:enumeration value="3.4 Ontwikkelen"/>
          <xsd:enumeration value="3.5 Controleren"/>
          <xsd:enumeration value="3.6 Reviewen"/>
          <xsd:enumeration value="3.7 Specificeren"/>
          <xsd:enumeration value="3.8 Realisatie algemeen"/>
          <xsd:enumeration value="4.01 Omgevingsmanagement algemeen"/>
          <xsd:enumeration value="4.02 Communicatie &amp; participatie"/>
          <xsd:enumeration value="4.03 Kabels &amp; Leidingen"/>
          <xsd:enumeration value="4.04 Flora &amp; Fauna"/>
          <xsd:enumeration value="4.05 ACL (Landschap, Cultuurhistorie en Archeologie)"/>
          <xsd:enumeration value="4.06 NGE/OO"/>
          <xsd:enumeration value="(Niet Gesprongen Explosieven/Ontplofbare Oorlogsresten)&quot;"/>
          <xsd:enumeration value="4.07 Hoofdvergunningen"/>
          <xsd:enumeration value="4.08 Overige vergunningen"/>
          <xsd:enumeration value="4.09 Projectbesluit (projectplan waterwet)"/>
          <xsd:enumeration value="4.10 Achtergrondrapporten MER/PB"/>
          <xsd:enumeration value="4.11 Hoofdrapport MER"/>
          <xsd:enumeration value="4.12 Verwerven gronden"/>
          <xsd:enumeration value="4.13 Bestuurlijke processen en Nota's van Antwoord"/>
          <xsd:enumeration value="5.1 Contractmanagement algemeen"/>
          <xsd:enumeration value="5.2 Inkoopmanagement"/>
          <xsd:enumeration value="5.3 Contractvorming partners"/>
          <xsd:enumeration value="5.4 Wijzigingenmanagement"/>
          <xsd:enumeration value="MIDP (Master Information Delivery Plan)"/>
          <xsd:enumeration value="Referenties &amp; voorbeelden"/>
          <xsd:enumeration value="Integrale Onderzoeken"/>
        </xsd:restriction>
      </xsd:simpleType>
    </xsd:element>
    <xsd:element name="Werkpakket" ma:index="6" nillable="true" ma:displayName="Werkpakket" ma:description="Work Breakdown Structure (Werkpakket)" ma:list="e700b36b-d4db-46c0-94d0-1649dc3288af" ma:internalName="Werkpakket" ma:readOnly="false" ma:showField="Title" ma:web="{9801e583-b59d-47dc-9642-7cad3dd2131c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BS" ma:index="7" nillable="true" ma:displayName="SBS" ma:description="System Breakdown Structure (Objectenboom)" ma:list="cd968e60-e2ed-44fe-9e61-d8468e49eec9" ma:internalName="SBS" ma:readOnly="false" ma:showField="Title" ma:web="{9801e583-b59d-47dc-9642-7cad3dd2131c}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type" ma:index="8" ma:displayName="Documenttype" ma:description="" ma:format="Dropdown" ma:indexed="true" ma:internalName="Documenttype">
      <xsd:simpleType>
        <xsd:restriction base="dms:Choice">
          <xsd:enumeration value="AFW - Afwijking"/>
          <xsd:enumeration value="AGD - Agenda"/>
          <xsd:enumeration value="ANA - Analyse"/>
          <xsd:enumeration value="AUD - Auditverslag"/>
          <xsd:enumeration value="BEG - Begroting"/>
          <xsd:enumeration value="BER - Berekening"/>
          <xsd:enumeration value="BON - Bon / Biljet"/>
          <xsd:enumeration value="BRF - Brief"/>
          <xsd:enumeration value="EML - Email"/>
          <xsd:enumeration value="FAC - Factuur"/>
          <xsd:enumeration value="FRM - Formulier"/>
          <xsd:enumeration value="GAR - Garantieverklaring"/>
          <xsd:enumeration value="GHV - Geheimhoudingsverklaring"/>
          <xsd:enumeration value="INP - Inspectie"/>
          <xsd:enumeration value="INS - Instructie"/>
          <xsd:enumeration value="KPL - Keuringsplan"/>
          <xsd:enumeration value="KRG - Keuringsregistratie"/>
          <xsd:enumeration value="MAX - Matrix"/>
          <xsd:enumeration value="MEM - Memo"/>
          <xsd:enumeration value="MOD - Model"/>
          <xsd:enumeration value="NOT - Nota"/>
          <xsd:enumeration value="NTT - Notitie"/>
          <xsd:enumeration value="NUL - Nulsituatie"/>
          <xsd:enumeration value="OFF - Offerte"/>
          <xsd:enumeration value="OVK - Overeenkomst / Opdracht"/>
          <xsd:enumeration value="PIF - Product informatie"/>
          <xsd:enumeration value="PLN - Plan"/>
          <xsd:enumeration value="PMP - Projectmanagementplan"/>
          <xsd:enumeration value="PRS - Presentatie"/>
          <xsd:enumeration value="PRV - Prestatieverklaring"/>
          <xsd:enumeration value="RAP - Rapport"/>
          <xsd:enumeration value="REG - Register"/>
          <xsd:enumeration value="SCH - Schema"/>
          <xsd:enumeration value="SRP - Schaderapport"/>
          <xsd:enumeration value="TAS - Tekening Assenmodel"/>
          <xsd:enumeration value="TBI - Tekening Bovengrondse Infra"/>
          <xsd:enumeration value="TDE - Tekening Detailboek"/>
          <xsd:enumeration value="TDP - Tekening Dwarsprofiel"/>
          <xsd:enumeration value="TEK - Tekening"/>
          <xsd:enumeration value="TER - Termijnstaat"/>
          <xsd:enumeration value="TFS - Tekening Fasering"/>
          <xsd:enumeration value="TLP - Tekening Lengteprofiel"/>
          <xsd:enumeration value="TOI - Tekening Ondergrondse Infra"/>
          <xsd:enumeration value="TPP - Tekening Palenplan"/>
          <xsd:enumeration value="TSI - Tekening Situatie"/>
          <xsd:enumeration value="TTS - Toetsverslag"/>
          <xsd:enumeration value="TVW - Tekening Vorm en Wapening"/>
          <xsd:enumeration value="TYD - Tijdschema / planningen"/>
          <xsd:enumeration value="VER - Verslag"/>
          <xsd:enumeration value="VGR - Voortgangsrapportage"/>
          <xsd:enumeration value="VKM - Verkeersmaatregelen"/>
          <xsd:enumeration value="VPN - Verificatieplan"/>
          <xsd:enumeration value="VPR - Verificatierapport"/>
          <xsd:enumeration value="VRG - Vergunning"/>
          <xsd:enumeration value="VTW - Voorstel tot Wijziging"/>
          <xsd:enumeration value="VWG - Veldwerkgegevens"/>
          <xsd:enumeration value="VZK - Verzekering"/>
          <xsd:enumeration value="WPI - Werkplekinspectie"/>
          <xsd:enumeration value="WPL - Werkplan"/>
        </xsd:restriction>
      </xsd:simpleType>
    </xsd:element>
    <xsd:element name="Documentstatus" ma:index="9" nillable="true" ma:displayName="Documentstatus" ma:default="Geen status" ma:description="Vervallen = Contractueel vervallen maar blijft gearchiveerd.&#10;Te verwijderen = Document wordt verwijderd uit het systeem." ma:format="Dropdown" ma:indexed="true" ma:internalName="Documentstatus">
      <xsd:simpleType>
        <xsd:restriction base="dms:Choice">
          <xsd:enumeration value="Geen status"/>
          <xsd:enumeration value="Gepland"/>
          <xsd:enumeration value="Concept in bewerking"/>
          <xsd:enumeration value="Concept ter verificatie"/>
          <xsd:enumeration value="Concept ter autorisatie"/>
          <xsd:enumeration value="Definitief"/>
          <xsd:enumeration value="Vervallen"/>
          <xsd:enumeration value="Te verwijderen"/>
        </xsd:restriction>
      </xsd:simpleType>
    </xsd:element>
    <xsd:element name="Soort_x0020_overleg" ma:index="10" nillable="true" ma:displayName="Soort overleg" ma:description="" ma:indexed="true" ma:list="b5c7c215-2c18-4186-82b2-17cf008432ba" ma:internalName="Soort_x0020_overleg" ma:showField="Title" ma:web="{9801e583-b59d-47dc-9642-7cad3dd2131c}">
      <xsd:simpleType>
        <xsd:restriction base="dms:Lookup"/>
      </xsd:simpleType>
    </xsd:element>
    <xsd:element name="Documentset" ma:index="12" nillable="true" ma:displayName="Documentset" ma:description="" ma:list="f585784f-f58c-4f29-a22c-ad1b571d4636" ma:internalName="Documentset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erelateerd_x0020_document" ma:index="14" nillable="true" ma:displayName="Gerelateerd document" ma:description="" ma:list="fa2a4bc0-24ba-459b-8ea4-bec035e01c1a" ma:internalName="Gerelateerd_x0020_document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lannen" ma:index="16" nillable="true" ma:displayName="Plannen" ma:default="Nee" ma:description="" ma:format="Dropdown" ma:indexed="true" ma:internalName="Plannen">
      <xsd:simpleType>
        <xsd:restriction base="dms:Choice">
          <xsd:enumeration value="Ja"/>
          <xsd:enumeration value="Nee"/>
        </xsd:restriction>
      </xsd:simpleType>
    </xsd:element>
    <xsd:element name="Opsteller" ma:index="20" nillable="true" ma:displayName="Opsteller" ma:indexed="true" ma:SearchPeopleOnly="false" ma:SharePointGroup="9" ma:internalName="Opstell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erificatie_x0020_Discipline" ma:index="22" nillable="true" ma:displayName="Verificatie Discipline" ma:default="Ja" ma:description="" ma:format="Dropdown" ma:internalName="Verificatie_x0020_Discipline">
      <xsd:simpleType>
        <xsd:restriction base="dms:Choice">
          <xsd:enumeration value="Ja"/>
          <xsd:enumeration value="Nee"/>
        </xsd:restriction>
      </xsd:simpleType>
    </xsd:element>
    <xsd:element name="Verificateur_x0028_s_x0029__x0020_Discipline" ma:index="23" nillable="true" ma:displayName="Verificateur(s) Discipline" ma:description="Maximaal 10 personen" ma:SearchPeopleOnly="false" ma:SharePointGroup="9" ma:internalName="Verificateur_x0028_s_x0029__x0020_Disciplin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erificatie_x0020_Projectteam" ma:index="25" nillable="true" ma:displayName="Verificatie Projectteam" ma:default="Ja" ma:description="" ma:format="Dropdown" ma:internalName="Verificatie_x0020_Projectteam">
      <xsd:simpleType>
        <xsd:restriction base="dms:Choice">
          <xsd:enumeration value="Ja"/>
          <xsd:enumeration value="Nee"/>
        </xsd:restriction>
      </xsd:simpleType>
    </xsd:element>
    <xsd:element name="Verificateur_x0028_s_x0029__x0020_Projectteam" ma:index="26" nillable="true" ma:displayName="Verificateur(s) Projectteam" ma:description="Maximaal 10 personen" ma:SearchPeopleOnly="false" ma:SharePointGroup="9" ma:internalName="Verificateur_x0028_s_x0029__x0020_Projectteam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orisator" ma:index="28" nillable="true" ma:displayName="Autorisator" ma:description="Vul hier 1 van de IPM teamleden in" ma:indexed="true" ma:SearchPeopleOnly="false" ma:SharePointGroup="9" ma:internalName="Autoris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rijgeven" ma:index="30" nillable="true" ma:displayName="Vrijgeven" ma:default="Ja" ma:description="" ma:format="Dropdown" ma:internalName="Vrijgeven">
      <xsd:simpleType>
        <xsd:restriction base="dms:Choice">
          <xsd:enumeration value="Ja"/>
          <xsd:enumeration value="Nee"/>
        </xsd:restriction>
      </xsd:simpleType>
    </xsd:element>
    <xsd:element name="Vrijgever" ma:index="31" nillable="true" ma:displayName="Vrijgever" ma:description="Vul hier Freek Visser in" ma:SearchPeopleOnly="false" ma:SharePointGroup="9" ma:internalName="Vrijgev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aar_x0020_Opdrachtgever" ma:index="33" nillable="true" ma:displayName="Naar Opdrachtgever" ma:default="Nee" ma:description="" ma:format="Dropdown" ma:indexed="true" ma:internalName="Naar_x0020_Opdrachtgever">
      <xsd:simpleType>
        <xsd:restriction base="dms:Choice">
          <xsd:enumeration value="Ja"/>
          <xsd:enumeration value="Nee"/>
        </xsd:restriction>
      </xsd:simpleType>
    </xsd:element>
    <xsd:element name="OG_x0020_Verificator" ma:index="35" nillable="true" ma:displayName="OG Verificator" ma:description="Vul hier Ilona van der Linden in" ma:SearchPeopleOnly="false" ma:SharePointGroup="17" ma:internalName="OG_x0020_Verific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_x0020_OG" ma:index="37" nillable="true" ma:displayName="Status OG" ma:description="" ma:format="Dropdown" ma:internalName="Status_x0020_OG">
      <xsd:simpleType>
        <xsd:restriction base="dms:Choice">
          <xsd:enumeration value="Ter Informatie"/>
          <xsd:enumeration value="Ter Toetsing"/>
          <xsd:enumeration value="Ter Acceptatie"/>
        </xsd:restriction>
      </xsd:simpleType>
    </xsd:element>
    <xsd:element name="ExternePartij" ma:index="38" nillable="true" ma:displayName="ExternePartij" ma:description="" ma:list="41f2cc6c-1c3b-448b-ac99-a3d7a783dc01" ma:internalName="ExternePartij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ntactpersoon_x0020_extern" ma:index="40" nillable="true" ma:displayName="Contactpersoon extern" ma:description="" ma:list="9998ece7-c597-43a6-92e1-204047a9c3d8" ma:internalName="Contactpersoon_x0020_extern" ma:showField="Title" ma:web="{9801e583-b59d-47dc-9642-7cad3dd2131c}">
      <xsd:simpleType>
        <xsd:restriction base="dms:Lookup"/>
      </xsd:simpleType>
    </xsd:element>
    <xsd:element name="Eens_x0020_met_x0020_OG" ma:index="59" nillable="true" ma:displayName="Eens met OG" ma:description="" ma:format="Dropdown" ma:hidden="true" ma:internalName="Eens_x0020_met_x0020_OG" ma:readOnly="false">
      <xsd:simpleType>
        <xsd:restriction base="dms:Choice">
          <xsd:enumeration value="Ja"/>
          <xsd:enumeration value="Nee"/>
        </xsd:restriction>
      </xsd:simpleType>
    </xsd:element>
    <xsd:element name="FBS" ma:index="66" nillable="true" ma:displayName="FBS" ma:description="Functional Breakdown Structure (Functie)" ma:hidden="true" ma:list="c6b18ade-1357-41e8-b270-b9a33e6317d1" ma:internalName="FBS" ma:readOnly="false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edeeld_x0020_met_x0020_OG" ma:index="67" nillable="true" ma:displayName="Gedeeld met OG" ma:default="Nee" ma:description="" ma:format="Dropdown" ma:hidden="true" ma:internalName="Gedeeld_x0020_met_x0020_OG" ma:readOnly="false">
      <xsd:simpleType>
        <xsd:restriction base="dms:Choice">
          <xsd:enumeration value="Ja"/>
          <xsd:enumeration value="Nee"/>
        </xsd:restriction>
      </xsd:simpleType>
    </xsd:element>
    <xsd:element name="Lokatie" ma:index="72" nillable="true" ma:displayName="Lokatie" ma:description="" ma:hidden="true" ma:list="ea4c005d-ed51-4e8e-a07b-f8d2ee42b637" ma:internalName="Lokatie" ma:readOnly="false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pstellen" ma:index="73" nillable="true" ma:displayName="Opstellen" ma:default="Ja" ma:description="" ma:format="Dropdown" ma:hidden="true" ma:internalName="Opstellen" ma:readOnly="false">
      <xsd:simpleType>
        <xsd:restriction base="dms:Choice">
          <xsd:enumeration value="Ja"/>
          <xsd:enumeration value="Nee"/>
        </xsd:restriction>
      </xsd:simpleType>
    </xsd:element>
    <xsd:element name="OTL" ma:index="74" nillable="true" ma:displayName="OTL" ma:description="Object Type Library (OTL)" ma:hidden="true" ma:list="39248695-17cd-4159-ad12-a45d7438503b" ma:internalName="OTL" ma:readOnly="false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actie_x0020_OG" ma:index="75" nillable="true" ma:displayName="Reactie OG" ma:description="" ma:format="Dropdown" ma:hidden="true" ma:internalName="Reactie_x0020_OG" ma:readOnly="false">
      <xsd:simpleType>
        <xsd:restriction base="dms:Choice">
          <xsd:enumeration value="In Behandeling"/>
          <xsd:enumeration value="Geaccepteerd"/>
          <xsd:enumeration value="Niet geaccepteerd"/>
          <xsd:enumeration value="Geen bezwaar (er zijn geen negatieve bevindingen)"/>
          <xsd:enumeration value="Bezwaar (er zijn negatieve bevindingen)"/>
          <xsd:enumeration value="Toetstermijn verlopen (document mag contractueel gebruikt worden)"/>
        </xsd:restriction>
      </xsd:simpleType>
    </xsd:element>
    <xsd:element name="Status_x0020_Workflow" ma:index="78" nillable="true" ma:displayName="Status Workflow" ma:default="Nieuw" ma:description="" ma:format="Dropdown" ma:hidden="true" ma:indexed="true" ma:internalName="Status_x0020_Workflow" ma:readOnly="false">
      <xsd:simpleType>
        <xsd:restriction base="dms:Choice">
          <xsd:enumeration value="Nieuw"/>
          <xsd:enumeration value="Startcontrole"/>
          <xsd:enumeration value="Opstellen"/>
          <xsd:enumeration value="Verificatie Discipline"/>
          <xsd:enumeration value="Verificatie Project"/>
          <xsd:enumeration value="Afgekeurd"/>
          <xsd:enumeration value="Autoriseren"/>
          <xsd:enumeration value="Vrijgeven"/>
          <xsd:enumeration value="Naar OG"/>
          <xsd:enumeration value="Afgekeurd OG"/>
          <xsd:enumeration value="Goedgekeurd"/>
          <xsd:enumeration value="Afgekeurd Discipline"/>
          <xsd:enumeration value="Afgekeurd Project"/>
          <xsd:enumeration value="Afgekeurd Autorisatie"/>
          <xsd:enumeration value="Afgekeurd Vrijgeven"/>
        </xsd:restriction>
      </xsd:simpleType>
    </xsd:element>
    <xsd:element name="VVU" ma:index="80" nillable="true" ma:displayName="VVU" ma:description="" ma:format="Dropdown" ma:hidden="true" ma:internalName="VVU" ma:readOnly="false">
      <xsd:simpleType>
        <xsd:restriction base="dms:Choice">
          <xsd:enumeration value="Vrij voor uitvoering"/>
        </xsd:restriction>
      </xsd:simpleType>
    </xsd:element>
    <xsd:element name="Weeknummer" ma:index="81" nillable="true" ma:displayName="Projectcode" ma:default="WAM" ma:format="Dropdown" ma:internalName="Weeknummer" ma:readOnly="false">
      <xsd:simpleType>
        <xsd:restriction base="dms:Choice">
          <xsd:enumeration value="WAM"/>
        </xsd:restriction>
      </xsd:simpleType>
    </xsd:element>
    <xsd:element name="Autorisatie" ma:index="82" nillable="true" ma:displayName="Autorisatie" ma:default="Ja" ma:description="" ma:format="Dropdown" ma:hidden="true" ma:internalName="Autorisatie" ma:readOnly="false">
      <xsd:simpleType>
        <xsd:restriction base="dms:Choice">
          <xsd:enumeration value="Ja"/>
          <xsd:enumeration value="Nee"/>
        </xsd:restriction>
      </xsd:simpleType>
    </xsd:element>
    <xsd:element name="ATL" ma:index="83" nillable="true" ma:displayName="ATL" ma:description="Activity Type Library (ATL)" ma:hidden="true" ma:list="808687db-abf3-4871-a4d2-93457aa12a2d" ma:internalName="ATL" ma:readOnly="false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ee9d2-82d6-43e9-8ef8-7933687a25c7" elementFormDefault="qualified">
    <xsd:import namespace="http://schemas.microsoft.com/office/2006/documentManagement/types"/>
    <xsd:import namespace="http://schemas.microsoft.com/office/infopath/2007/PartnerControls"/>
    <xsd:element name="Kenmerk_x0020_derden" ma:index="11" nillable="true" ma:displayName="Kenmerk derden" ma:description="" ma:internalName="Kenmerk_x0020_derden">
      <xsd:simpleType>
        <xsd:restriction base="dms:Text"/>
      </xsd:simpleType>
    </xsd:element>
    <xsd:element name="Opmerking" ma:index="15" nillable="true" ma:displayName="Opmerking" ma:description="Maximaal 255 tekens" ma:internalName="Opmerking">
      <xsd:simpleType>
        <xsd:restriction base="dms:Note">
          <xsd:maxLength value="255"/>
        </xsd:restriction>
      </xsd:simpleType>
    </xsd:element>
    <xsd:element name="Geplande_x0020_startdatum" ma:index="17" nillable="true" ma:displayName="Geplande startdatum" ma:description="" ma:format="DateOnly" ma:internalName="Geplande_x0020_startdatum">
      <xsd:simpleType>
        <xsd:restriction base="dms:DateTime"/>
      </xsd:simpleType>
    </xsd:element>
    <xsd:element name="Mijlpaaldatum" ma:index="18" nillable="true" ma:displayName="Mijlpaaldatum" ma:description="Vul hier de datum in waarop document definitief moet zijn" ma:format="DateOnly" ma:internalName="Mijlpaaldatum">
      <xsd:simpleType>
        <xsd:restriction base="dms:DateTime"/>
      </xsd:simpleType>
    </xsd:element>
    <xsd:element name="Keuringsniveau" ma:index="19" nillable="true" ma:displayName="Keuringsniveau" ma:description="Keuringniveau 1&#10;Keuringniveau 2&#10;Keuringniveau 3" ma:internalName="Keuringsniveau">
      <xsd:simpleType>
        <xsd:restriction base="dms:Note">
          <xsd:maxLength value="255"/>
        </xsd:restriction>
      </xsd:simpleType>
    </xsd:element>
    <xsd:element name="Opstellen_x0020_aantal_x0020_dagen" ma:index="21" nillable="true" ma:displayName="Opstellen aantal dagen" ma:default="30" ma:description="" ma:internalName="Opstellen_x0020_aantal_x0020_dagen" ma:percentage="FALSE">
      <xsd:simpleType>
        <xsd:restriction base="dms:Number"/>
      </xsd:simpleType>
    </xsd:element>
    <xsd:element name="Verificatie_x0020_Discipline_x0020_aantal_x0020_dagen" ma:index="24" nillable="true" ma:displayName="Verificatie Discipline aantal dagen" ma:default="7" ma:description="" ma:internalName="Verificatie_x0020_Discipline_x0020_aantal_x0020_dagen" ma:percentage="FALSE">
      <xsd:simpleType>
        <xsd:restriction base="dms:Number"/>
      </xsd:simpleType>
    </xsd:element>
    <xsd:element name="Verificatie_x0020_Projectteam_x0020_aantal_x0020_dagen" ma:index="27" nillable="true" ma:displayName="Verificatie Projectteam aantal dagen" ma:default="7" ma:description="" ma:internalName="Verificatie_x0020_Projectteam_x0020_aantal_x0020_dagen" ma:percentage="FALSE">
      <xsd:simpleType>
        <xsd:restriction base="dms:Number"/>
      </xsd:simpleType>
    </xsd:element>
    <xsd:element name="Autorisatie_x0020_aantal_x0020_dagen" ma:index="29" nillable="true" ma:displayName="Autorisatie aantal dagen" ma:default="2" ma:description="" ma:internalName="Autorisatie_x0020_aantal_x0020_dagen" ma:percentage="FALSE">
      <xsd:simpleType>
        <xsd:restriction base="dms:Number"/>
      </xsd:simpleType>
    </xsd:element>
    <xsd:element name="Vrijgave_x0020_aantal_x0020_dagen" ma:index="32" nillable="true" ma:displayName="Vrijgave aantal dagen" ma:default="2" ma:description="" ma:internalName="Vrijgave_x0020_aantal_x0020_dagen" ma:percentage="FALSE">
      <xsd:simpleType>
        <xsd:restriction base="dms:Number"/>
      </xsd:simpleType>
    </xsd:element>
    <xsd:element name="Uiterste_x0020_Indiendatum_x0020_OG" ma:index="34" nillable="true" ma:displayName="Uiterste Indiendatum OG" ma:description="" ma:format="DateOnly" ma:internalName="Uiterste_x0020_Indiendatum_x0020_OG">
      <xsd:simpleType>
        <xsd:restriction base="dms:DateTime"/>
      </xsd:simpleType>
    </xsd:element>
    <xsd:element name="OG_x0020_aantal_x0020_dagen" ma:index="36" nillable="true" ma:displayName="OG aantal dagen" ma:default="14" ma:description="" ma:internalName="OG_x0020_aantal_x0020_dagen" ma:percentage="FALSE">
      <xsd:simpleType>
        <xsd:restriction base="dms:Number"/>
      </xsd:simpleType>
    </xsd:element>
    <xsd:element name="Revisienummer" ma:index="39" nillable="true" ma:displayName="Revisienummer" ma:decimals="2" ma:default="0" ma:description="" ma:internalName="Revisienummer" ma:percentage="FALSE">
      <xsd:simpleType>
        <xsd:restriction base="dms:Number"/>
      </xsd:simpleType>
    </xsd:element>
    <xsd:element name="Datum_x0020_ontvangen" ma:index="41" nillable="true" ma:displayName="Datum ontvangen" ma:description="Vul hier de datum in wanneer je het document hebt ontvangen" ma:format="DateOnly" ma:internalName="Datum_x0020_ontvangen">
      <xsd:simpleType>
        <xsd:restriction base="dms:DateTime"/>
      </xsd:simpleType>
    </xsd:element>
    <xsd:element name="Datum_x0020_verzonden" ma:index="42" nillable="true" ma:displayName="Datum verzonden" ma:description="Vul hier de datum in wanneer je het document hebt verzonden" ma:format="DateOnly" ma:internalName="Datum_x0020_verzonden">
      <xsd:simpleType>
        <xsd:restriction base="dms:DateTime"/>
      </xsd:simpleType>
    </xsd:element>
    <xsd:element name="BestandHernoemd" ma:index="44" nillable="true" ma:displayName="BestandHernoemd" ma:default="0" ma:description="" ma:hidden="true" ma:internalName="BestandHernoemd" ma:readOnly="false" ma:percentage="FALSE">
      <xsd:simpleType>
        <xsd:restriction base="dms:Number"/>
      </xsd:simpleType>
    </xsd:element>
    <xsd:element name="Bestandsnaam_x0020_oud" ma:index="45" nillable="true" ma:displayName="Bestandsnaam oud" ma:description="" ma:hidden="true" ma:internalName="Bestandsnaam_x0020_oud" ma:readOnly="false">
      <xsd:simpleType>
        <xsd:restriction base="dms:Text"/>
      </xsd:simpleType>
    </xsd:element>
    <xsd:element name="Datum_x0020_ingediend_x0020_OG" ma:index="46" nillable="true" ma:displayName="Datum ingediend OG" ma:description="Datum waarop het document is ingediend bij OG" ma:format="DateOnly" ma:hidden="true" ma:internalName="Datum_x0020_ingediend_x0020_OG" ma:readOnly="false">
      <xsd:simpleType>
        <xsd:restriction base="dms:DateTime"/>
      </xsd:simpleType>
    </xsd:element>
    <xsd:element name="Datum_x0020_VVU" ma:index="47" nillable="true" ma:displayName="Datum VVU" ma:description="" ma:format="DateOnly" ma:hidden="true" ma:internalName="Datum_x0020_VVU" ma:readOnly="false">
      <xsd:simpleType>
        <xsd:restriction base="dms:DateTime"/>
      </xsd:simpleType>
    </xsd:element>
    <xsd:element name="Default_x0020_dagen_x0020_autoriseren" ma:index="48" nillable="true" ma:displayName="Default dagen autoriseren" ma:default="2" ma:description="" ma:hidden="true" ma:internalName="Default_x0020_dagen_x0020_autoriseren" ma:readOnly="false" ma:percentage="FALSE">
      <xsd:simpleType>
        <xsd:restriction base="dms:Number"/>
      </xsd:simpleType>
    </xsd:element>
    <xsd:element name="Default_x0020_dagen_x0020_opdrachtgever" ma:index="49" nillable="true" ma:displayName="Default dagen opdrachtgever" ma:default="14" ma:description="" ma:hidden="true" ma:internalName="Default_x0020_dagen_x0020_opdrachtgever" ma:readOnly="false" ma:percentage="FALSE">
      <xsd:simpleType>
        <xsd:restriction base="dms:Number"/>
      </xsd:simpleType>
    </xsd:element>
    <xsd:element name="Default_x0020_dagen_x0020_opstellen" ma:index="50" nillable="true" ma:displayName="Default dagen opstellen" ma:default="30" ma:description="" ma:hidden="true" ma:internalName="Default_x0020_dagen_x0020_opstellen" ma:readOnly="false" ma:percentage="FALSE">
      <xsd:simpleType>
        <xsd:restriction base="dms:Number"/>
      </xsd:simpleType>
    </xsd:element>
    <xsd:element name="Default_x0020_dagen_x0020_rework_x0020_autoriseren" ma:index="51" nillable="true" ma:displayName="Default dagen rework autoriseren" ma:default="2" ma:description="" ma:hidden="true" ma:internalName="Default_x0020_dagen_x0020_rework_x0020_autoriseren" ma:readOnly="false" ma:percentage="FALSE">
      <xsd:simpleType>
        <xsd:restriction base="dms:Number"/>
      </xsd:simpleType>
    </xsd:element>
    <xsd:element name="Default_x0020_dagen_x0020_rework_x0020_opstellen" ma:index="52" nillable="true" ma:displayName="Default dagen rework opstellen" ma:default="7" ma:description="" ma:hidden="true" ma:internalName="Default_x0020_dagen_x0020_rework_x0020_opstellen" ma:readOnly="false" ma:percentage="FALSE">
      <xsd:simpleType>
        <xsd:restriction base="dms:Number"/>
      </xsd:simpleType>
    </xsd:element>
    <xsd:element name="Default_x0020_dagen_x0020_verificatie_x0020_discipline" ma:index="53" nillable="true" ma:displayName="Default dagen verificatie discipline" ma:default="7" ma:description="" ma:hidden="true" ma:internalName="Default_x0020_dagen_x0020_verificatie_x0020_discipline" ma:readOnly="false" ma:percentage="FALSE">
      <xsd:simpleType>
        <xsd:restriction base="dms:Number"/>
      </xsd:simpleType>
    </xsd:element>
    <xsd:element name="Default_x0020_dagen_x0020_verificatie_x0020_project" ma:index="54" nillable="true" ma:displayName="Default dagen verificatie project" ma:default="7" ma:description="" ma:hidden="true" ma:internalName="Default_x0020_dagen_x0020_verificatie_x0020_project" ma:readOnly="false" ma:percentage="FALSE">
      <xsd:simpleType>
        <xsd:restriction base="dms:Number"/>
      </xsd:simpleType>
    </xsd:element>
    <xsd:element name="Default_x0020_dagen_x0020_rework_x0020_verificatie_x0020_discipline" ma:index="55" nillable="true" ma:displayName="Default dagen rework verificatie discipline" ma:default="5" ma:description="" ma:hidden="true" ma:internalName="Default_x0020_dagen_x0020_rework_x0020_verificatie_x0020_discipline" ma:readOnly="false" ma:percentage="FALSE">
      <xsd:simpleType>
        <xsd:restriction base="dms:Number"/>
      </xsd:simpleType>
    </xsd:element>
    <xsd:element name="Default_x0020_dagen_x0020_rework_x0020_verificatie_x0020_project" ma:index="56" nillable="true" ma:displayName="Default dagen rework verificatie project" ma:default="5" ma:description="" ma:hidden="true" ma:internalName="Default_x0020_dagen_x0020_rework_x0020_verificatie_x0020_project" ma:readOnly="false" ma:percentage="FALSE">
      <xsd:simpleType>
        <xsd:restriction base="dms:Number"/>
      </xsd:simpleType>
    </xsd:element>
    <xsd:element name="Default_x0020_dagen_x0020_vrijgeven" ma:index="57" nillable="true" ma:displayName="Default dagen vrijgeven" ma:default="2" ma:description="" ma:hidden="true" ma:internalName="Default_x0020_dagen_x0020_vrijgeven" ma:readOnly="false" ma:percentage="FALSE">
      <xsd:simpleType>
        <xsd:restriction base="dms:Number"/>
      </xsd:simpleType>
    </xsd:element>
    <xsd:element name="Default_x0020_dagen_x0020_rework_x0020_vrijgeven" ma:index="58" nillable="true" ma:displayName="Default dagen rework vrijgeven" ma:default="2" ma:description="" ma:hidden="true" ma:internalName="Default_x0020_dagen_x0020_rework_x0020_vrijgeven" ma:readOnly="false" ma:percentage="FALSE">
      <xsd:simpleType>
        <xsd:restriction base="dms:Number"/>
      </xsd:simpleType>
    </xsd:element>
    <xsd:element name="Einddatum_x0020_Autorisator" ma:index="60" nillable="true" ma:displayName="Einddatum Autorisator" ma:description="" ma:format="DateOnly" ma:hidden="true" ma:internalName="Einddatum_x0020_Autorisator" ma:readOnly="false">
      <xsd:simpleType>
        <xsd:restriction base="dms:DateTime"/>
      </xsd:simpleType>
    </xsd:element>
    <xsd:element name="Einddatum_x0020_OG" ma:index="61" nillable="true" ma:displayName="Einddatum OG" ma:description="" ma:format="DateOnly" ma:hidden="true" ma:internalName="Einddatum_x0020_OG" ma:readOnly="false">
      <xsd:simpleType>
        <xsd:restriction base="dms:DateTime"/>
      </xsd:simpleType>
    </xsd:element>
    <xsd:element name="Einddatum_x0020_Opsteller" ma:index="62" nillable="true" ma:displayName="Einddatum Opsteller" ma:description="" ma:format="DateOnly" ma:hidden="true" ma:internalName="Einddatum_x0020_Opsteller" ma:readOnly="false">
      <xsd:simpleType>
        <xsd:restriction base="dms:DateTime"/>
      </xsd:simpleType>
    </xsd:element>
    <xsd:element name="Einddatum_x0020_Verificatie_x0020_Discipline" ma:index="63" nillable="true" ma:displayName="Einddatum Verificatie Discipline" ma:description="" ma:format="DateOnly" ma:hidden="true" ma:internalName="Einddatum_x0020_Verificatie_x0020_Discipline" ma:readOnly="false">
      <xsd:simpleType>
        <xsd:restriction base="dms:DateTime"/>
      </xsd:simpleType>
    </xsd:element>
    <xsd:element name="Einddatum_x0020_Verificatie_x0020_Projectteam" ma:index="64" nillable="true" ma:displayName="Einddatum Verificatie Projectteam" ma:description="" ma:format="DateOnly" ma:hidden="true" ma:internalName="Einddatum_x0020_Verificatie_x0020_Projectteam" ma:readOnly="false">
      <xsd:simpleType>
        <xsd:restriction base="dms:DateTime"/>
      </xsd:simpleType>
    </xsd:element>
    <xsd:element name="Einddatum_x0020_Vrijgave" ma:index="65" nillable="true" ma:displayName="Einddatum Vrijgave" ma:description="" ma:format="DateOnly" ma:hidden="true" ma:internalName="Einddatum_x0020_Vrijgave" ma:readOnly="false">
      <xsd:simpleType>
        <xsd:restriction base="dms:DateTime"/>
      </xsd:simpleType>
    </xsd:element>
    <xsd:element name="Geplande_x0020_einddatum" ma:index="68" nillable="true" ma:displayName="Geplande einddatum" ma:description="" ma:format="DateOnly" ma:hidden="true" ma:internalName="Geplande_x0020_einddatum" ma:readOnly="false">
      <xsd:simpleType>
        <xsd:restriction base="dms:DateTime"/>
      </xsd:simpleType>
    </xsd:element>
    <xsd:element name="Geplande_x0020_startdatum_x0020_oorspronkelijk" ma:index="69" nillable="true" ma:displayName="Geplande startdatum oorspronkelijk" ma:description="" ma:format="DateOnly" ma:hidden="true" ma:internalName="Geplande_x0020_startdatum_x0020_oorspronkelijk" ma:readOnly="false">
      <xsd:simpleType>
        <xsd:restriction base="dms:DateTime"/>
      </xsd:simpleType>
    </xsd:element>
    <xsd:element name="IDDummyPDF" ma:index="70" nillable="true" ma:displayName="IDDummyPDF" ma:description="" ma:hidden="true" ma:indexed="true" ma:internalName="IDDummyPDF" ma:readOnly="false">
      <xsd:simpleType>
        <xsd:restriction base="dms:Text"/>
      </xsd:simpleType>
    </xsd:element>
    <xsd:element name="IDHoofdDocument" ma:index="71" nillable="true" ma:displayName="IDHoofdDocument" ma:description="" ma:hidden="true" ma:indexed="true" ma:internalName="IDHoofdDocument" ma:readOnly="false">
      <xsd:simpleType>
        <xsd:restriction base="dms:Text"/>
      </xsd:simpleType>
    </xsd:element>
    <xsd:element name="Reactiedatum_x0020_OG" ma:index="76" nillable="true" ma:displayName="Reactiedatum OG" ma:description="" ma:format="DateOnly" ma:hidden="true" ma:internalName="Reactiedatum_x0020_OG" ma:readOnly="false">
      <xsd:simpleType>
        <xsd:restriction base="dms:DateTime"/>
      </xsd:simpleType>
    </xsd:element>
    <xsd:element name="Revisiedatum" ma:index="77" nillable="true" ma:displayName="Revisiedatum" ma:description="" ma:format="DateOnly" ma:hidden="true" ma:internalName="Revisiedatum" ma:readOnly="false">
      <xsd:simpleType>
        <xsd:restriction base="dms:DateTime"/>
      </xsd:simpleType>
    </xsd:element>
    <xsd:element name="Stabiele_x0020_Url" ma:index="79" nillable="true" ma:displayName="Stabiele Url" ma:description="" ma:hidden="true" ma:internalName="Stabiele_x0020_Url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ce066-1a31-4da8-8082-ad1c0f728ed0" elementFormDefault="qualified">
    <xsd:import namespace="http://schemas.microsoft.com/office/2006/documentManagement/types"/>
    <xsd:import namespace="http://schemas.microsoft.com/office/infopath/2007/PartnerControls"/>
    <xsd:element name="Opleverdossier" ma:index="13" nillable="true" ma:displayName="Opleverdossier" ma:list="a6b3295a-849a-4761-b8f9-cfc2faf690cc" ma:internalName="Opleverdossier" ma:showField="Title" ma:web="{9801e583-b59d-47dc-9642-7cad3dd213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1e583-b59d-47dc-9642-7cad3dd2131c" elementFormDefault="qualified">
    <xsd:import namespace="http://schemas.microsoft.com/office/2006/documentManagement/types"/>
    <xsd:import namespace="http://schemas.microsoft.com/office/infopath/2007/PartnerControls"/>
    <xsd:element name="_dlc_DocId" ma:index="89" nillable="true" ma:displayName="Waarde van de document-id" ma:description="De waarde van de document-id die aan dit item is toegewezen." ma:hidden="true" ma:indexed="true" ma:internalName="_dlc_DocId" ma:readOnly="true">
      <xsd:simpleType>
        <xsd:restriction base="dms:Text"/>
      </xsd:simpleType>
    </xsd:element>
    <xsd:element name="_dlc_DocIdUrl" ma:index="90" nillable="true" ma:displayName="Document-id" ma:description="Permanente koppeling naar dit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91" nillable="true" ma:displayName="Id blijven behouden" ma:description="Id behouden tijdens toevoegen." ma:hidden="true" ma:internalName="_dlc_DocIdPersistId" ma:readOnly="false">
      <xsd:simpleType>
        <xsd:restriction base="dms:Boolean"/>
      </xsd:simpleType>
    </xsd:element>
    <xsd:element name="SharedWithUsers" ma:index="10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a4bc0-24ba-459b-8ea4-bec035e01c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5" nillable="true" ma:displayName="MediaServiceFastMetadata" ma:hidden="true" ma:internalName="MediaServiceFastMetadata" ma:readOnly="true">
      <xsd:simpleType>
        <xsd:restriction base="dms:Note"/>
      </xsd:simpleType>
    </xsd:element>
    <xsd:element name="ControleerOpstellenNodig_x0020_Documenten" ma:index="96" nillable="true" ma:displayName="ControleerOpstellenNodig Documenten" ma:hidden="true" ma:internalName="ControleerOpstellenNodig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pstellen_x0020_Documenten" ma:index="97" nillable="true" ma:displayName="Opstellen Documenten" ma:hidden="true" ma:internalName="Opstellen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erificatie_x0020_Documenten" ma:index="98" nillable="true" ma:displayName="Verificatie Documenten" ma:hidden="true" ma:internalName="Verificatie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torisatie_x0020_en_x0020_Vrijgeven_x0020_Documenten" ma:index="99" nillable="true" ma:displayName="Autorisatie en Vrijgeven Documenten" ma:hidden="true" ma:internalName="Autorisatie_x0020_en_x0020_Vrijgeven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Beoordeling_x0020_OG_x0020_Documenten" ma:index="100" nillable="true" ma:displayName="Beoordeling OG Documenten" ma:hidden="true" ma:internalName="Beoordeling_x0020_OG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fronding_x0020_Documenten" ma:index="101" nillable="true" ma:displayName="Afronding Documenten" ma:hidden="true" ma:internalName="Afronding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fgekeurd_x0020_Documenten" ma:index="102" nillable="true" ma:displayName="Afgekeurd Documenten" ma:hidden="true" ma:internalName="Afgekeurd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tempel_x0020_PDF_x0020_Documenten" ma:index="103" nillable="true" ma:displayName="Stempel PDF Documenten" ma:hidden="true" ma:internalName="Stempel_x0020_PDF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Handmatig_x0020_Publiceren_x0020_Documenten" ma:index="104" nillable="true" ma:displayName="Handmatig Publiceren Documenten" ma:hidden="true" ma:internalName="Handmatig_x0020_Publiceren_x0020_Document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0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Bestandsbeheer_x0020_Documenten" ma:index="109" nillable="true" ma:displayName="Bestandsbeheer Documenten" ma:internalName="Bestandsbeheer_x0020_Documente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ceren_x0020_Documenten" ma:index="110" nillable="true" ma:displayName="Publiceren Documenten" ma:internalName="Publiceren_x0020_Documente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DateTaken" ma:index="1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2" nillable="true" ma:displayName="Tags" ma:internalName="MediaServiceAutoTags" ma:readOnly="true">
      <xsd:simpleType>
        <xsd:restriction base="dms:Text"/>
      </xsd:simpleType>
    </xsd:element>
    <xsd:element name="MediaServiceOCR" ma:index="1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3" ma:displayName="Inhoudstype"/>
        <xsd:element ref="dc:title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ort_x0020_overleg xmlns="c0f98594-0edc-493e-a4a9-d940e61a74e3" xsi:nil="true"/>
    <Vrijgave_x0020_aantal_x0020_dagen xmlns="13dee9d2-82d6-43e9-8ef8-7933687a25c7">2</Vrijgave_x0020_aantal_x0020_dagen>
    <Default_x0020_dagen_x0020_rework_x0020_autoriseren xmlns="13dee9d2-82d6-43e9-8ef8-7933687a25c7">2</Default_x0020_dagen_x0020_rework_x0020_autoriseren>
    <Autorisatie xmlns="c0f98594-0edc-493e-a4a9-d940e61a74e3">Ja</Autorisatie>
    <Afronding_x0020_Documenten xmlns="fa2a4bc0-24ba-459b-8ea4-bec035e01c1a">
      <Url xsi:nil="true"/>
      <Description xsi:nil="true"/>
    </Afronding_x0020_Documenten>
    <WBS xmlns="c0f98594-0edc-493e-a4a9-d940e61a74e3">4.02 Communicatie &amp; participatie</WBS>
    <Documenttype xmlns="c0f98594-0edc-493e-a4a9-d940e61a74e3">PRS - Presentatie</Documenttype>
    <Gerelateerd_x0020_document xmlns="c0f98594-0edc-493e-a4a9-d940e61a74e3" xsi:nil="true"/>
    <Verificateur_x0028_s_x0029__x0020_Discipline xmlns="c0f98594-0edc-493e-a4a9-d940e61a74e3">
      <UserInfo>
        <DisplayName/>
        <AccountId xsi:nil="true"/>
        <AccountType/>
      </UserInfo>
    </Verificateur_x0028_s_x0029__x0020_Discipline>
    <Einddatum_x0020_OG xmlns="13dee9d2-82d6-43e9-8ef8-7933687a25c7" xsi:nil="true"/>
    <IDHoofdDocument xmlns="13dee9d2-82d6-43e9-8ef8-7933687a25c7" xsi:nil="true"/>
    <_dlc_DocIdPersistId xmlns="9801e583-b59d-47dc-9642-7cad3dd2131c" xsi:nil="true"/>
    <Werkpakket xmlns="c0f98594-0edc-493e-a4a9-d940e61a74e3">
      <Value>30</Value>
    </Werkpakket>
    <Documentset xmlns="c0f98594-0edc-493e-a4a9-d940e61a74e3" xsi:nil="true"/>
    <Opleverdossier xmlns="3e0ce066-1a31-4da8-8082-ad1c0f728ed0" xsi:nil="true"/>
    <Datum_x0020_ontvangen xmlns="13dee9d2-82d6-43e9-8ef8-7933687a25c7" xsi:nil="true"/>
    <Default_x0020_dagen_x0020_vrijgeven xmlns="13dee9d2-82d6-43e9-8ef8-7933687a25c7">2</Default_x0020_dagen_x0020_vrijgeven>
    <Opstellen xmlns="c0f98594-0edc-493e-a4a9-d940e61a74e3">Ja</Opstellen>
    <Beoordeling_x0020_OG_x0020_Documenten xmlns="fa2a4bc0-24ba-459b-8ea4-bec035e01c1a">
      <Url xsi:nil="true"/>
      <Description xsi:nil="true"/>
    </Beoordeling_x0020_OG_x0020_Documenten>
    <Status_x0020_OG xmlns="c0f98594-0edc-493e-a4a9-d940e61a74e3" xsi:nil="true"/>
    <Default_x0020_dagen_x0020_opdrachtgever xmlns="13dee9d2-82d6-43e9-8ef8-7933687a25c7">14</Default_x0020_dagen_x0020_opdrachtgever>
    <Default_x0020_dagen_x0020_rework_x0020_vrijgeven xmlns="13dee9d2-82d6-43e9-8ef8-7933687a25c7">2</Default_x0020_dagen_x0020_rework_x0020_vrijgeven>
    <Stabiele_x0020_Url xmlns="13dee9d2-82d6-43e9-8ef8-7933687a25c7">https://heijmans.sharepoint.com/sites/DMS-HI-Sterke-Lekdijken/Gedeelde%20documenten/012539-PRS-21507.PPTX</Stabiele_x0020_Url>
    <Stempel_x0020_PDF_x0020_Documenten xmlns="fa2a4bc0-24ba-459b-8ea4-bec035e01c1a">
      <Url xsi:nil="true"/>
      <Description xsi:nil="true"/>
    </Stempel_x0020_PDF_x0020_Documenten>
    <FBS xmlns="c0f98594-0edc-493e-a4a9-d940e61a74e3" xsi:nil="true"/>
    <Reactie_x0020_OG xmlns="c0f98594-0edc-493e-a4a9-d940e61a74e3" xsi:nil="true"/>
    <Naar_x0020_Opdrachtgever xmlns="c0f98594-0edc-493e-a4a9-d940e61a74e3">Nee</Naar_x0020_Opdrachtgever>
    <Einddatum_x0020_Opsteller xmlns="13dee9d2-82d6-43e9-8ef8-7933687a25c7" xsi:nil="true"/>
    <Default_x0020_dagen_x0020_autoriseren xmlns="13dee9d2-82d6-43e9-8ef8-7933687a25c7">2</Default_x0020_dagen_x0020_autoriseren>
    <Default_x0020_dagen_x0020_rework_x0020_verificatie_x0020_discipline xmlns="13dee9d2-82d6-43e9-8ef8-7933687a25c7">5</Default_x0020_dagen_x0020_rework_x0020_verificatie_x0020_discipline>
    <Revisiedatum xmlns="13dee9d2-82d6-43e9-8ef8-7933687a25c7" xsi:nil="true"/>
    <Handmatig_x0020_Publiceren_x0020_Documenten xmlns="fa2a4bc0-24ba-459b-8ea4-bec035e01c1a">
      <Url xsi:nil="true"/>
      <Description xsi:nil="true"/>
    </Handmatig_x0020_Publiceren_x0020_Documenten>
    <Geplande_x0020_startdatum xmlns="13dee9d2-82d6-43e9-8ef8-7933687a25c7" xsi:nil="true"/>
    <Autorisator xmlns="c0f98594-0edc-493e-a4a9-d940e61a74e3">
      <UserInfo>
        <DisplayName/>
        <AccountId xsi:nil="true"/>
        <AccountType/>
      </UserInfo>
    </Autorisator>
    <Reactiedatum_x0020_OG xmlns="13dee9d2-82d6-43e9-8ef8-7933687a25c7" xsi:nil="true"/>
    <Kenmerk_x0020_derden xmlns="13dee9d2-82d6-43e9-8ef8-7933687a25c7" xsi:nil="true"/>
    <Default_x0020_dagen_x0020_verificatie_x0020_project xmlns="13dee9d2-82d6-43e9-8ef8-7933687a25c7">7</Default_x0020_dagen_x0020_verificatie_x0020_project>
    <Einddatum_x0020_Autorisator xmlns="13dee9d2-82d6-43e9-8ef8-7933687a25c7" xsi:nil="true"/>
    <Einddatum_x0020_Verificatie_x0020_Projectteam xmlns="13dee9d2-82d6-43e9-8ef8-7933687a25c7" xsi:nil="true"/>
    <Geplande_x0020_startdatum_x0020_oorspronkelijk xmlns="13dee9d2-82d6-43e9-8ef8-7933687a25c7" xsi:nil="true"/>
    <Opstellen_x0020_Documenten xmlns="fa2a4bc0-24ba-459b-8ea4-bec035e01c1a">
      <Url xsi:nil="true"/>
      <Description xsi:nil="true"/>
    </Opstellen_x0020_Documenten>
    <Vrijgeven xmlns="c0f98594-0edc-493e-a4a9-d940e61a74e3">Ja</Vrijgeven>
    <Vrijgever xmlns="c0f98594-0edc-493e-a4a9-d940e61a74e3">
      <UserInfo>
        <DisplayName/>
        <AccountId xsi:nil="true"/>
        <AccountType/>
      </UserInfo>
    </Vrijgever>
    <Contactpersoon_x0020_extern xmlns="c0f98594-0edc-493e-a4a9-d940e61a74e3" xsi:nil="true"/>
    <Datum_x0020_ingediend_x0020_OG xmlns="13dee9d2-82d6-43e9-8ef8-7933687a25c7" xsi:nil="true"/>
    <IDDummyPDF xmlns="13dee9d2-82d6-43e9-8ef8-7933687a25c7" xsi:nil="true"/>
    <Opsteller xmlns="c0f98594-0edc-493e-a4a9-d940e61a74e3">
      <UserInfo>
        <DisplayName/>
        <AccountId xsi:nil="true"/>
        <AccountType/>
      </UserInfo>
    </Opsteller>
    <Verificatie_x0020_Discipline_x0020_aantal_x0020_dagen xmlns="13dee9d2-82d6-43e9-8ef8-7933687a25c7">7</Verificatie_x0020_Discipline_x0020_aantal_x0020_dagen>
    <Verificatie_x0020_Projectteam_x0020_aantal_x0020_dagen xmlns="13dee9d2-82d6-43e9-8ef8-7933687a25c7">7</Verificatie_x0020_Projectteam_x0020_aantal_x0020_dagen>
    <BestandHernoemd xmlns="13dee9d2-82d6-43e9-8ef8-7933687a25c7">1</BestandHernoemd>
    <Default_x0020_dagen_x0020_rework_x0020_opstellen xmlns="13dee9d2-82d6-43e9-8ef8-7933687a25c7">7</Default_x0020_dagen_x0020_rework_x0020_opstellen>
    <Default_x0020_dagen_x0020_verificatie_x0020_discipline xmlns="13dee9d2-82d6-43e9-8ef8-7933687a25c7">7</Default_x0020_dagen_x0020_verificatie_x0020_discipline>
    <Einddatum_x0020_Verificatie_x0020_Discipline xmlns="13dee9d2-82d6-43e9-8ef8-7933687a25c7" xsi:nil="true"/>
    <VVU xmlns="c0f98594-0edc-493e-a4a9-d940e61a74e3" xsi:nil="true"/>
    <ControleerOpstellenNodig_x0020_Documenten xmlns="fa2a4bc0-24ba-459b-8ea4-bec035e01c1a">
      <Url xsi:nil="true"/>
      <Description xsi:nil="true"/>
    </ControleerOpstellenNodig_x0020_Documenten>
    <Bestandsbeheer_x0020_Documenten xmlns="fa2a4bc0-24ba-459b-8ea4-bec035e01c1a">
      <Url>https://heijmans.sharepoint.com/sites/DMS-HI-Sterke-Lekdijken/_layouts/15/wrkstat.aspx?List=fa2a4bc0-24ba-459b-8ea4-bec035e01c1a&amp;WorkflowInstanceName=5198ee4f-c805-4a93-8e10-b7dfedae166b</Url>
      <Description>Einde (OK)</Description>
    </Bestandsbeheer_x0020_Documenten>
    <Verificatie_x0020_Projectteam xmlns="c0f98594-0edc-493e-a4a9-d940e61a74e3">Ja</Verificatie_x0020_Projectteam>
    <OG_x0020_Verificator xmlns="c0f98594-0edc-493e-a4a9-d940e61a74e3">
      <UserInfo>
        <DisplayName/>
        <AccountId xsi:nil="true"/>
        <AccountType/>
      </UserInfo>
    </OG_x0020_Verificator>
    <Default_x0020_dagen_x0020_rework_x0020_verificatie_x0020_project xmlns="13dee9d2-82d6-43e9-8ef8-7933687a25c7">5</Default_x0020_dagen_x0020_rework_x0020_verificatie_x0020_project>
    <Verificatie_x0020_Documenten xmlns="fa2a4bc0-24ba-459b-8ea4-bec035e01c1a">
      <Url xsi:nil="true"/>
      <Description xsi:nil="true"/>
    </Verificatie_x0020_Documenten>
    <Plannen xmlns="c0f98594-0edc-493e-a4a9-d940e61a74e3">Nee</Plannen>
    <ExternePartij xmlns="c0f98594-0edc-493e-a4a9-d940e61a74e3" xsi:nil="true"/>
    <Datum_x0020_verzonden xmlns="13dee9d2-82d6-43e9-8ef8-7933687a25c7" xsi:nil="true"/>
    <Bestandsnaam_x0020_oud xmlns="13dee9d2-82d6-43e9-8ef8-7933687a25c7">Presentatie_informatieavond_beernuur_Wijk_bij_Duurstede-Amerongen_20_december_2021</Bestandsnaam_x0020_oud>
    <Einddatum_x0020_Vrijgave xmlns="13dee9d2-82d6-43e9-8ef8-7933687a25c7" xsi:nil="true"/>
    <ATL xmlns="c0f98594-0edc-493e-a4a9-d940e61a74e3" xsi:nil="true"/>
    <QR_x0020_positie xmlns="c0f98594-0edc-493e-a4a9-d940e61a74e3">Niet stempelen</QR_x0020_positie>
    <Autorisatie_x0020_aantal_x0020_dagen xmlns="13dee9d2-82d6-43e9-8ef8-7933687a25c7">2</Autorisatie_x0020_aantal_x0020_dagen>
    <OG_x0020_aantal_x0020_dagen xmlns="13dee9d2-82d6-43e9-8ef8-7933687a25c7">14</OG_x0020_aantal_x0020_dagen>
    <Weeknummer xmlns="c0f98594-0edc-493e-a4a9-d940e61a74e3">WAM</Weeknummer>
    <Documentstatus xmlns="c0f98594-0edc-493e-a4a9-d940e61a74e3">Concept in bewerking</Documentstatus>
    <Opmerking xmlns="13dee9d2-82d6-43e9-8ef8-7933687a25c7" xsi:nil="true"/>
    <Publiceren_x0020_Documenten xmlns="fa2a4bc0-24ba-459b-8ea4-bec035e01c1a">
      <Url xsi:nil="true"/>
      <Description xsi:nil="true"/>
    </Publiceren_x0020_Documenten>
    <Projectfase xmlns="c0f98594-0edc-493e-a4a9-d940e61a74e3">VO (Afwegingsfase)</Projectfase>
    <Mijlpaaldatum xmlns="13dee9d2-82d6-43e9-8ef8-7933687a25c7" xsi:nil="true"/>
    <Opstellen_x0020_aantal_x0020_dagen xmlns="13dee9d2-82d6-43e9-8ef8-7933687a25c7">30</Opstellen_x0020_aantal_x0020_dagen>
    <Status_x0020_Workflow xmlns="c0f98594-0edc-493e-a4a9-d940e61a74e3">Nieuw</Status_x0020_Workflow>
    <Autorisatie_x0020_en_x0020_Vrijgeven_x0020_Documenten xmlns="fa2a4bc0-24ba-459b-8ea4-bec035e01c1a">
      <Url xsi:nil="true"/>
      <Description xsi:nil="true"/>
    </Autorisatie_x0020_en_x0020_Vrijgeven_x0020_Documenten>
    <Revisienummer xmlns="13dee9d2-82d6-43e9-8ef8-7933687a25c7">0</Revisienummer>
    <Eens_x0020_met_x0020_OG xmlns="c0f98594-0edc-493e-a4a9-d940e61a74e3" xsi:nil="true"/>
    <SBS xmlns="c0f98594-0edc-493e-a4a9-d940e61a74e3">
      <Value>1</Value>
    </SBS>
    <Keuringsniveau xmlns="13dee9d2-82d6-43e9-8ef8-7933687a25c7" xsi:nil="true"/>
    <Verificatie_x0020_Discipline xmlns="c0f98594-0edc-493e-a4a9-d940e61a74e3">Ja</Verificatie_x0020_Discipline>
    <Uiterste_x0020_Indiendatum_x0020_OG xmlns="13dee9d2-82d6-43e9-8ef8-7933687a25c7" xsi:nil="true"/>
    <Default_x0020_dagen_x0020_opstellen xmlns="13dee9d2-82d6-43e9-8ef8-7933687a25c7">30</Default_x0020_dagen_x0020_opstellen>
    <Gedeeld_x0020_met_x0020_OG xmlns="c0f98594-0edc-493e-a4a9-d940e61a74e3">Nee</Gedeeld_x0020_met_x0020_OG>
    <Geplande_x0020_einddatum xmlns="13dee9d2-82d6-43e9-8ef8-7933687a25c7" xsi:nil="true"/>
    <Creëer_x0020_dummy_x0020_PDF xmlns="c0f98594-0edc-493e-a4a9-d940e61a74e3">Nee</Creëer_x0020_dummy_x0020_PDF>
    <Datum_x0020_VVU xmlns="13dee9d2-82d6-43e9-8ef8-7933687a25c7" xsi:nil="true"/>
    <OTL xmlns="c0f98594-0edc-493e-a4a9-d940e61a74e3" xsi:nil="true"/>
    <Verificateur_x0028_s_x0029__x0020_Projectteam xmlns="c0f98594-0edc-493e-a4a9-d940e61a74e3">
      <UserInfo>
        <DisplayName/>
        <AccountId xsi:nil="true"/>
        <AccountType/>
      </UserInfo>
    </Verificateur_x0028_s_x0029__x0020_Projectteam>
    <Lokatie xmlns="c0f98594-0edc-493e-a4a9-d940e61a74e3" xsi:nil="true"/>
    <_dlc_DocIdUrl xmlns="9801e583-b59d-47dc-9642-7cad3dd2131c">
      <Url>https://heijmans.sharepoint.com/sites/DMS-HI-Sterke-Lekdijken/_layouts/15/DocIdRedir.aspx?ID=012539-1266714255-1507</Url>
      <Description>012539-1266714255-1507</Description>
    </_dlc_DocIdUrl>
    <Afgekeurd_x0020_Documenten xmlns="fa2a4bc0-24ba-459b-8ea4-bec035e01c1a">
      <Url xsi:nil="true"/>
      <Description xsi:nil="true"/>
    </Afgekeurd_x0020_Documenten>
    <_dlc_DocId xmlns="9801e583-b59d-47dc-9642-7cad3dd2131c">012539-1266714255-1507</_dlc_DocId>
    <SharedWithUsers xmlns="9801e583-b59d-47dc-9642-7cad3dd2131c">
      <UserInfo>
        <DisplayName>Margreet van Zee</DisplayName>
        <AccountId>318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55BFEF8-F3D0-4A25-B175-F02EAC42B6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8763E1-A418-4C37-B949-F0EB4364410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2923757-939D-4B09-B87E-B4CBA487A2C4}">
  <ds:schemaRefs>
    <ds:schemaRef ds:uri="13dee9d2-82d6-43e9-8ef8-7933687a25c7"/>
    <ds:schemaRef ds:uri="3e0ce066-1a31-4da8-8082-ad1c0f728ed0"/>
    <ds:schemaRef ds:uri="9801e583-b59d-47dc-9642-7cad3dd2131c"/>
    <ds:schemaRef ds:uri="c0f98594-0edc-493e-a4a9-d940e61a74e3"/>
    <ds:schemaRef ds:uri="fa2a4bc0-24ba-459b-8ea4-bec035e01c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A9B9D77-6A1E-4BF7-A453-8E4B64E28EEE}">
  <ds:schemaRefs>
    <ds:schemaRef ds:uri="13dee9d2-82d6-43e9-8ef8-7933687a25c7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a2a4bc0-24ba-459b-8ea4-bec035e01c1a"/>
    <ds:schemaRef ds:uri="9801e583-b59d-47dc-9642-7cad3dd2131c"/>
    <ds:schemaRef ds:uri="http://schemas.microsoft.com/office/2006/documentManagement/types"/>
    <ds:schemaRef ds:uri="3e0ce066-1a31-4da8-8082-ad1c0f728ed0"/>
    <ds:schemaRef ds:uri="c0f98594-0edc-493e-a4a9-d940e61a74e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</TotalTime>
  <Words>1010</Words>
  <Application>Microsoft Office PowerPoint</Application>
  <PresentationFormat>Widescreen</PresentationFormat>
  <Paragraphs>191</Paragraphs>
  <Slides>30</Slides>
  <Notes>24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MT Md</vt:lpstr>
      <vt:lpstr>Calibri</vt:lpstr>
      <vt:lpstr>Wingdings</vt:lpstr>
      <vt:lpstr>powerpoint alg presentatie liggend versie 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DDis</vt:lpstr>
      <vt:lpstr>PowerPoint Presentation</vt:lpstr>
    </vt:vector>
  </TitlesOfParts>
  <Company>HDSR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informatieavond beernuur Wijk bij Duurstede-Amerongen 20 december 2021</dc:title>
  <dc:creator>Jan-Willem Vrolijk</dc:creator>
  <cp:lastModifiedBy>van Santen Laura</cp:lastModifiedBy>
  <cp:revision>228</cp:revision>
  <cp:lastPrinted>2018-08-29T11:29:38Z</cp:lastPrinted>
  <dcterms:created xsi:type="dcterms:W3CDTF">2017-02-01T11:23:52Z</dcterms:created>
  <dcterms:modified xsi:type="dcterms:W3CDTF">2021-12-21T15:04:11Z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0x0101000004F8C10F56FF4D9C039461496B7308000662DC061490ED489F5FA6E0CE25763E</vt:lpwstr>
  </property>
  <property fmtid="{D5CDD505-2E9C-101B-9397-08002B2CF9AE}" pid="3" name="_dlc_DocIdItemGuid">
    <vt:lpwstr>30e4ea26-7305-46d7-8f69-88f358014235</vt:lpwstr>
  </property>
</Properties>
</file>