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</p:sldMasterIdLst>
  <p:sldIdLst>
    <p:sldId id="258" r:id="rId6"/>
    <p:sldId id="259" r:id="rId7"/>
    <p:sldId id="314" r:id="rId8"/>
    <p:sldId id="310" r:id="rId9"/>
    <p:sldId id="315" r:id="rId10"/>
    <p:sldId id="316" r:id="rId11"/>
    <p:sldId id="320" r:id="rId12"/>
    <p:sldId id="309" r:id="rId13"/>
    <p:sldId id="313" r:id="rId14"/>
    <p:sldId id="295" r:id="rId15"/>
    <p:sldId id="311" r:id="rId16"/>
    <p:sldId id="312" r:id="rId17"/>
    <p:sldId id="306" r:id="rId18"/>
    <p:sldId id="305" r:id="rId19"/>
    <p:sldId id="308" r:id="rId20"/>
    <p:sldId id="261" r:id="rId21"/>
    <p:sldId id="296" r:id="rId22"/>
    <p:sldId id="260" r:id="rId23"/>
    <p:sldId id="263" r:id="rId24"/>
    <p:sldId id="303" r:id="rId25"/>
    <p:sldId id="318" r:id="rId26"/>
    <p:sldId id="319" r:id="rId27"/>
    <p:sldId id="301" r:id="rId28"/>
    <p:sldId id="307" r:id="rId29"/>
    <p:sldId id="299" r:id="rId30"/>
    <p:sldId id="297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jablonen" id="{2F8DB9A4-FA82-4967-9816-DD4F192774B4}">
          <p14:sldIdLst>
            <p14:sldId id="258"/>
            <p14:sldId id="259"/>
            <p14:sldId id="314"/>
            <p14:sldId id="310"/>
            <p14:sldId id="315"/>
            <p14:sldId id="316"/>
            <p14:sldId id="320"/>
            <p14:sldId id="309"/>
            <p14:sldId id="313"/>
            <p14:sldId id="295"/>
            <p14:sldId id="311"/>
            <p14:sldId id="312"/>
            <p14:sldId id="306"/>
            <p14:sldId id="305"/>
            <p14:sldId id="308"/>
            <p14:sldId id="261"/>
            <p14:sldId id="296"/>
            <p14:sldId id="260"/>
            <p14:sldId id="263"/>
            <p14:sldId id="303"/>
            <p14:sldId id="318"/>
            <p14:sldId id="319"/>
            <p14:sldId id="301"/>
            <p14:sldId id="307"/>
            <p14:sldId id="299"/>
            <p14:sldId id="297"/>
          </p14:sldIdLst>
        </p14:section>
        <p14:section name="Presentatie" id="{41BC0312-9686-4B62-B48B-7FFBCD442F5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73B"/>
    <a:srgbClr val="006DB6"/>
    <a:srgbClr val="F8FCFE"/>
    <a:srgbClr val="C8E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FAFD52-E549-4A69-BBDD-B04B09F5C1C1}" v="12" dt="2026-04-08T12:52:37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ära Ritawaemahu" userId="65837444-42ab-4fed-9a1b-fcb8dc9085ac" providerId="ADAL" clId="{570703C0-87A2-4A5C-8F0A-B65A6A3C7768}"/>
    <pc:docChg chg="delSld modSld modSection">
      <pc:chgData name="Naära Ritawaemahu" userId="65837444-42ab-4fed-9a1b-fcb8dc9085ac" providerId="ADAL" clId="{570703C0-87A2-4A5C-8F0A-B65A6A3C7768}" dt="2026-04-08T12:52:51.906" v="11" actId="47"/>
      <pc:docMkLst>
        <pc:docMk/>
      </pc:docMkLst>
      <pc:sldChg chg="modSp">
        <pc:chgData name="Naära Ritawaemahu" userId="65837444-42ab-4fed-9a1b-fcb8dc9085ac" providerId="ADAL" clId="{570703C0-87A2-4A5C-8F0A-B65A6A3C7768}" dt="2026-04-08T12:44:07.762" v="5" actId="14826"/>
        <pc:sldMkLst>
          <pc:docMk/>
          <pc:sldMk cId="3972250403" sldId="261"/>
        </pc:sldMkLst>
        <pc:picChg chg="mod">
          <ac:chgData name="Naära Ritawaemahu" userId="65837444-42ab-4fed-9a1b-fcb8dc9085ac" providerId="ADAL" clId="{570703C0-87A2-4A5C-8F0A-B65A6A3C7768}" dt="2026-04-08T12:44:07.762" v="5" actId="14826"/>
          <ac:picMkLst>
            <pc:docMk/>
            <pc:sldMk cId="3972250403" sldId="261"/>
            <ac:picMk id="14" creationId="{EEAB747F-436B-E2A6-3306-97639B7ADF29}"/>
          </ac:picMkLst>
        </pc:picChg>
      </pc:sldChg>
      <pc:sldChg chg="modSp">
        <pc:chgData name="Naära Ritawaemahu" userId="65837444-42ab-4fed-9a1b-fcb8dc9085ac" providerId="ADAL" clId="{570703C0-87A2-4A5C-8F0A-B65A6A3C7768}" dt="2026-04-08T12:44:51.434" v="7" actId="14826"/>
        <pc:sldMkLst>
          <pc:docMk/>
          <pc:sldMk cId="331970018" sldId="263"/>
        </pc:sldMkLst>
        <pc:picChg chg="mod">
          <ac:chgData name="Naära Ritawaemahu" userId="65837444-42ab-4fed-9a1b-fcb8dc9085ac" providerId="ADAL" clId="{570703C0-87A2-4A5C-8F0A-B65A6A3C7768}" dt="2026-04-08T12:44:51.434" v="7" actId="14826"/>
          <ac:picMkLst>
            <pc:docMk/>
            <pc:sldMk cId="331970018" sldId="263"/>
            <ac:picMk id="8" creationId="{62E7BCCF-3C9C-C753-B593-A276B15C8825}"/>
          </ac:picMkLst>
        </pc:picChg>
      </pc:sldChg>
      <pc:sldChg chg="modSp">
        <pc:chgData name="Naära Ritawaemahu" userId="65837444-42ab-4fed-9a1b-fcb8dc9085ac" providerId="ADAL" clId="{570703C0-87A2-4A5C-8F0A-B65A6A3C7768}" dt="2026-04-08T12:44:23.594" v="6" actId="14826"/>
        <pc:sldMkLst>
          <pc:docMk/>
          <pc:sldMk cId="476241069" sldId="296"/>
        </pc:sldMkLst>
        <pc:picChg chg="mod">
          <ac:chgData name="Naära Ritawaemahu" userId="65837444-42ab-4fed-9a1b-fcb8dc9085ac" providerId="ADAL" clId="{570703C0-87A2-4A5C-8F0A-B65A6A3C7768}" dt="2026-04-08T12:44:23.594" v="6" actId="14826"/>
          <ac:picMkLst>
            <pc:docMk/>
            <pc:sldMk cId="476241069" sldId="296"/>
            <ac:picMk id="20" creationId="{EA6BCEFD-7E6E-AFA8-35E2-B940C8AB0564}"/>
          </ac:picMkLst>
        </pc:picChg>
      </pc:sldChg>
      <pc:sldChg chg="modSp">
        <pc:chgData name="Naära Ritawaemahu" userId="65837444-42ab-4fed-9a1b-fcb8dc9085ac" providerId="ADAL" clId="{570703C0-87A2-4A5C-8F0A-B65A6A3C7768}" dt="2026-04-08T12:43:39.576" v="4" actId="14826"/>
        <pc:sldMkLst>
          <pc:docMk/>
          <pc:sldMk cId="701293001" sldId="308"/>
        </pc:sldMkLst>
        <pc:picChg chg="mod">
          <ac:chgData name="Naära Ritawaemahu" userId="65837444-42ab-4fed-9a1b-fcb8dc9085ac" providerId="ADAL" clId="{570703C0-87A2-4A5C-8F0A-B65A6A3C7768}" dt="2026-04-08T12:43:39.576" v="4" actId="14826"/>
          <ac:picMkLst>
            <pc:docMk/>
            <pc:sldMk cId="701293001" sldId="308"/>
            <ac:picMk id="9" creationId="{D5BEC9D7-6011-185C-0C04-2B11F517EC52}"/>
          </ac:picMkLst>
        </pc:picChg>
        <pc:picChg chg="mod">
          <ac:chgData name="Naära Ritawaemahu" userId="65837444-42ab-4fed-9a1b-fcb8dc9085ac" providerId="ADAL" clId="{570703C0-87A2-4A5C-8F0A-B65A6A3C7768}" dt="2026-04-08T12:43:25.838" v="3" actId="14826"/>
          <ac:picMkLst>
            <pc:docMk/>
            <pc:sldMk cId="701293001" sldId="308"/>
            <ac:picMk id="10" creationId="{727C65AA-4370-3B13-BD10-EBC13F968B82}"/>
          </ac:picMkLst>
        </pc:picChg>
        <pc:picChg chg="mod">
          <ac:chgData name="Naära Ritawaemahu" userId="65837444-42ab-4fed-9a1b-fcb8dc9085ac" providerId="ADAL" clId="{570703C0-87A2-4A5C-8F0A-B65A6A3C7768}" dt="2026-04-08T12:42:12.301" v="2" actId="14826"/>
          <ac:picMkLst>
            <pc:docMk/>
            <pc:sldMk cId="701293001" sldId="308"/>
            <ac:picMk id="11" creationId="{198A1917-4ECE-A134-4EAC-D71C03541138}"/>
          </ac:picMkLst>
        </pc:picChg>
      </pc:sldChg>
      <pc:sldChg chg="modSp">
        <pc:chgData name="Naära Ritawaemahu" userId="65837444-42ab-4fed-9a1b-fcb8dc9085ac" providerId="ADAL" clId="{570703C0-87A2-4A5C-8F0A-B65A6A3C7768}" dt="2026-04-08T12:50:58.135" v="10" actId="14826"/>
        <pc:sldMkLst>
          <pc:docMk/>
          <pc:sldMk cId="3669821848" sldId="312"/>
        </pc:sldMkLst>
        <pc:picChg chg="mod">
          <ac:chgData name="Naära Ritawaemahu" userId="65837444-42ab-4fed-9a1b-fcb8dc9085ac" providerId="ADAL" clId="{570703C0-87A2-4A5C-8F0A-B65A6A3C7768}" dt="2026-04-08T12:50:58.135" v="10" actId="14826"/>
          <ac:picMkLst>
            <pc:docMk/>
            <pc:sldMk cId="3669821848" sldId="312"/>
            <ac:picMk id="2" creationId="{F781024D-AEE8-47EB-F974-9EB7CEC6FC13}"/>
          </ac:picMkLst>
        </pc:picChg>
      </pc:sldChg>
      <pc:sldChg chg="modSp mod">
        <pc:chgData name="Naära Ritawaemahu" userId="65837444-42ab-4fed-9a1b-fcb8dc9085ac" providerId="ADAL" clId="{570703C0-87A2-4A5C-8F0A-B65A6A3C7768}" dt="2026-04-08T12:45:14.420" v="9" actId="14826"/>
        <pc:sldMkLst>
          <pc:docMk/>
          <pc:sldMk cId="1054641439" sldId="318"/>
        </pc:sldMkLst>
        <pc:picChg chg="mod">
          <ac:chgData name="Naära Ritawaemahu" userId="65837444-42ab-4fed-9a1b-fcb8dc9085ac" providerId="ADAL" clId="{570703C0-87A2-4A5C-8F0A-B65A6A3C7768}" dt="2026-04-08T12:45:14.420" v="9" actId="14826"/>
          <ac:picMkLst>
            <pc:docMk/>
            <pc:sldMk cId="1054641439" sldId="318"/>
            <ac:picMk id="6" creationId="{A7CD0DD6-76F3-BD80-E503-6D590ECABCB7}"/>
          </ac:picMkLst>
        </pc:picChg>
      </pc:sldChg>
      <pc:sldChg chg="del">
        <pc:chgData name="Naära Ritawaemahu" userId="65837444-42ab-4fed-9a1b-fcb8dc9085ac" providerId="ADAL" clId="{570703C0-87A2-4A5C-8F0A-B65A6A3C7768}" dt="2026-04-08T12:52:51.906" v="11" actId="47"/>
        <pc:sldMkLst>
          <pc:docMk/>
          <pc:sldMk cId="902544468" sldId="321"/>
        </pc:sldMkLst>
      </pc:sldChg>
      <pc:sldChg chg="del">
        <pc:chgData name="Naära Ritawaemahu" userId="65837444-42ab-4fed-9a1b-fcb8dc9085ac" providerId="ADAL" clId="{570703C0-87A2-4A5C-8F0A-B65A6A3C7768}" dt="2026-04-08T12:39:30.423" v="0" actId="47"/>
        <pc:sldMkLst>
          <pc:docMk/>
          <pc:sldMk cId="3221375840" sldId="322"/>
        </pc:sldMkLst>
      </pc:sldChg>
      <pc:sldChg chg="del">
        <pc:chgData name="Naära Ritawaemahu" userId="65837444-42ab-4fed-9a1b-fcb8dc9085ac" providerId="ADAL" clId="{570703C0-87A2-4A5C-8F0A-B65A6A3C7768}" dt="2026-04-08T12:41:08.271" v="1" actId="47"/>
        <pc:sldMkLst>
          <pc:docMk/>
          <pc:sldMk cId="265726075" sldId="32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84B45-B66B-CED2-8903-0F13403CF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229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185E678-D64D-296B-839A-67B0BE7255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8229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32977C-A4B9-0B04-C328-6C2AB13A2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F4374-BF9C-4F22-96D8-884209368585}" type="datetimeFigureOut">
              <a:rPr lang="nl-NL" smtClean="0"/>
              <a:t>8-4-2026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145BD4-F8F1-C0A1-F517-53A41860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Sterke </a:t>
            </a:r>
            <a:r>
              <a:rPr lang="nl-NL" err="1"/>
              <a:t>Lekdijk</a:t>
            </a: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264282-FA32-3CC3-B528-E8A9F4C7E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DC5D8-FEC4-4A9A-9F7F-87835AEC67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58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27474-4225-577E-3275-57E952DC6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6" y="365125"/>
            <a:ext cx="926885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D21D6AC-2BD8-BEF3-2C7F-7C9193532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F4374-BF9C-4F22-96D8-884209368585}" type="datetimeFigureOut">
              <a:rPr lang="nl-NL" smtClean="0"/>
              <a:pPr/>
              <a:t>8-4-2026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D98D25F-78D1-802D-C6DF-DE35E0C3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Sterke </a:t>
            </a:r>
            <a:r>
              <a:rPr lang="nl-NL" err="1"/>
              <a:t>Lekdijk</a:t>
            </a: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3AB1993-A910-9AA4-4AC9-D695DFA6F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DC5D8-FEC4-4A9A-9F7F-87835AEC673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5C67D30-E669-27D9-96C4-DA0BC2052E9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93986" y="2156294"/>
            <a:ext cx="11079178" cy="371301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36588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0CA5415-E86F-3277-F36A-59C26E671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F4374-BF9C-4F22-96D8-884209368585}" type="datetimeFigureOut">
              <a:rPr lang="nl-NL" smtClean="0"/>
              <a:pPr/>
              <a:t>8-4-2026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9EAB8DE-95E2-E891-E256-3C027CEAD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Sterke Lekdijk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262FE44-1B66-C5F3-F74D-89C6C5FFB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DC5D8-FEC4-4A9A-9F7F-87835AEC673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023F46D1-6893-FA31-6089-4929991C02D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376660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81317A4-44DA-A173-D53C-72BEA1DC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F4374-BF9C-4F22-96D8-884209368585}" type="datetimeFigureOut">
              <a:rPr lang="nl-NL" smtClean="0"/>
              <a:pPr/>
              <a:t>8-4-2026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019FC3F-0C87-63CA-3D3D-4D5F6B64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Sterke Lekdijk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DD5605-B8DD-DB59-649A-C66FCB6F7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DC5D8-FEC4-4A9A-9F7F-87835AEC673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6657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34D52-98BB-A9D2-8887-771D76D6A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DFA3876-4181-D5E0-5FB3-88A437760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977B4C-E722-F68C-E504-21281B688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8076-9F73-4211-B647-6FDDBD56FE6E}" type="datetimeFigureOut">
              <a:rPr lang="nl-NL" smtClean="0"/>
              <a:t>8-4-2026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436372-E31E-06B2-8943-E9045CF9E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361043-A6F2-B708-3D85-F4C3B720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FDAB-0AB1-468F-A4F7-98D34A1D3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4828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B99A89-BE92-3C82-F326-1ADCF1E20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266FF3-525A-4074-29C6-706DD5A78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27EEAC-A16C-2B41-AC88-493484CE3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8076-9F73-4211-B647-6FDDBD56FE6E}" type="datetimeFigureOut">
              <a:rPr lang="nl-NL" smtClean="0"/>
              <a:t>8-4-2026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737D7F-E7E5-D3A3-FEDC-AF80548C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8CAA69-497F-5422-2911-E7A60D8B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FDAB-0AB1-468F-A4F7-98D34A1D3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1004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F5F884-2F91-A5A5-4C1C-6B4A39AD7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A14543-AB83-930D-3B3D-98BE57B80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CCF8E0-8029-DF8B-76ED-730E8108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8076-9F73-4211-B647-6FDDBD56FE6E}" type="datetimeFigureOut">
              <a:rPr lang="nl-NL" smtClean="0"/>
              <a:t>8-4-2026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23606D-9BA4-B549-2510-1BA18F3D0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DA8455-D2FC-971D-018B-0BD63947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FDAB-0AB1-468F-A4F7-98D34A1D3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6561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639FFA-9F50-A811-BFCB-24073D63A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3D8694-EE3A-A1F0-268A-A9786C3BE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CEB2189-9BFB-8DD5-5CA8-9C915089B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6CA0A77-7040-B778-609A-4C9C46C06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8076-9F73-4211-B647-6FDDBD56FE6E}" type="datetimeFigureOut">
              <a:rPr lang="nl-NL" smtClean="0"/>
              <a:t>8-4-2026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5059840-9E38-B722-B147-A7E288E04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C8322F3-ECDB-899D-EE96-AB26F1E45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FDAB-0AB1-468F-A4F7-98D34A1D3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2756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0C6F0-015B-9688-8826-A39582879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3C08A0-CF7C-2683-00CD-B6717C1DA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56586F6-20AA-4BA6-1556-2E1B43E62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FE48F92-258F-B4FE-26A0-FA417A01F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1DA4324-C105-C61C-45AE-3500501BBD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2FBABAB-023C-75E5-2BF4-781CA1A5D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8076-9F73-4211-B647-6FDDBD56FE6E}" type="datetimeFigureOut">
              <a:rPr lang="nl-NL" smtClean="0"/>
              <a:t>8-4-2026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D020E62-2B7A-4399-1456-AA96EA68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110B5B4-ED35-C206-D450-EA2E3FE9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FDAB-0AB1-468F-A4F7-98D34A1D3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6375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87879-67D4-456C-C97D-B7D288950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2A0B941-F347-FE74-F1C4-648EB418E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8076-9F73-4211-B647-6FDDBD56FE6E}" type="datetimeFigureOut">
              <a:rPr lang="nl-NL" smtClean="0"/>
              <a:t>8-4-2026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1623A03-0EE1-07A7-9E80-AB4F24688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CC28EF6-A338-C5D0-7CCE-714714518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FDAB-0AB1-468F-A4F7-98D34A1D3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6383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BCAE705-771C-EB1B-E249-4EC8CA0F2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8076-9F73-4211-B647-6FDDBD56FE6E}" type="datetimeFigureOut">
              <a:rPr lang="nl-NL" smtClean="0"/>
              <a:t>8-4-2026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4C93003-B90C-CE76-BBD6-724084DA3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14F09C0-758F-E649-6080-2C83931C9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FDAB-0AB1-468F-A4F7-98D34A1D3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205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37AE61-0164-9D5D-3B8E-7E0DCB5FC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85B66B-FB60-713D-5E60-7D2FB8009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3CCD14-FD74-B110-9163-2480B6933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F4374-BF9C-4F22-96D8-884209368585}" type="datetimeFigureOut">
              <a:rPr lang="nl-NL" smtClean="0"/>
              <a:t>8-4-2026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A5D917-A8B0-D318-7920-9A3D1BCD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Sterke </a:t>
            </a:r>
            <a:r>
              <a:rPr lang="nl-NL" err="1"/>
              <a:t>Lekdijk</a:t>
            </a: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5AA438-5E48-9278-C4FC-A8389F86C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DC5D8-FEC4-4A9A-9F7F-87835AEC67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5529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434E0D-EF1D-A506-C76E-91DECC063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4FAB79-7E9C-C7C4-329C-1FE1AEE6C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AB7D92-C368-3470-5BB8-56DC52517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1C3778-0CF8-7BB8-5CE8-A5CFFF378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8076-9F73-4211-B647-6FDDBD56FE6E}" type="datetimeFigureOut">
              <a:rPr lang="nl-NL" smtClean="0"/>
              <a:t>8-4-2026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CB4D43B-C7DB-83BD-811A-10CBB1F6C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B00DA74-1114-32C0-395E-745D393E6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FDAB-0AB1-468F-A4F7-98D34A1D3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3696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13CAD-648D-76CE-1F40-F38BDBFDF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5207CF7-81B5-D3A4-5983-08938A9DD1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CE1A0F7-9098-867A-885A-C224DAFF4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14E3B73-6B63-E8BC-B666-08AB70714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8076-9F73-4211-B647-6FDDBD56FE6E}" type="datetimeFigureOut">
              <a:rPr lang="nl-NL" smtClean="0"/>
              <a:t>8-4-2026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22EEA78-0B05-AD4E-322A-5173F8E2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8F7111A-74F2-2CF2-6371-C960398F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FDAB-0AB1-468F-A4F7-98D34A1D3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7273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5ADF9-2C22-F205-8C4F-40F71D9F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3B4D317-009F-9110-5D92-A7C1605E7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FCE2E4-0168-202F-EB9B-32877C619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8076-9F73-4211-B647-6FDDBD56FE6E}" type="datetimeFigureOut">
              <a:rPr lang="nl-NL" smtClean="0"/>
              <a:t>8-4-2026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31BD95-D048-3BCD-1147-25CCD017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97145C-8C93-E59F-201E-9970172BB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FDAB-0AB1-468F-A4F7-98D34A1D3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314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2654A47-FB9C-E701-B15C-222184C8B2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71100AC-0108-4551-EA1B-B0F5725CB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A8FAD4-371D-372D-063C-CF333F242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8076-9F73-4211-B647-6FDDBD56FE6E}" type="datetimeFigureOut">
              <a:rPr lang="nl-NL" smtClean="0"/>
              <a:t>8-4-2026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A97D15-DD5B-8D1F-BA4C-F24A5E18A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5E13FA-53E1-4355-C95A-55ABA085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FDAB-0AB1-468F-A4F7-98D34A1D3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409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377663-4EAB-F12A-0019-159E5B2E6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49046"/>
            <a:ext cx="8924636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B3CB97-8B8C-DE86-069B-044807CF8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198255"/>
            <a:ext cx="5066145" cy="371301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704C54C-B8AB-0894-7D72-E7239DBBE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3856" y="2198255"/>
            <a:ext cx="5209307" cy="371301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5AF9EF7-164B-9C40-E1E7-689FE543B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F4374-BF9C-4F22-96D8-884209368585}" type="datetimeFigureOut">
              <a:rPr lang="nl-NL" smtClean="0"/>
              <a:t>8-4-2026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ED73F4C-C141-81D3-F93F-CD3C661B7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Sterke </a:t>
            </a:r>
            <a:r>
              <a:rPr lang="nl-NL" err="1"/>
              <a:t>Lekdijk</a:t>
            </a: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565CC41-FAE8-DC7A-2230-3F598CB55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DC5D8-FEC4-4A9A-9F7F-87835AEC67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4803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2F2BCA-0AE1-CAD8-8ECD-3317FF6CD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995C582-5DB4-C693-8344-B0944662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F4374-BF9C-4F22-96D8-884209368585}" type="datetimeFigureOut">
              <a:rPr lang="nl-NL" smtClean="0"/>
              <a:t>8-4-2026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29747BF-E578-C461-0537-5E53CFEC3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Sterke </a:t>
            </a:r>
            <a:r>
              <a:rPr lang="nl-NL" err="1"/>
              <a:t>Lekdijk</a:t>
            </a: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A85001-B981-C8A7-49AE-3549193A3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DC5D8-FEC4-4A9A-9F7F-87835AEC67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7416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D6D786B-7232-9F0C-1EC0-78B0E3127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F4374-BF9C-4F22-96D8-884209368585}" type="datetimeFigureOut">
              <a:rPr lang="nl-NL" smtClean="0"/>
              <a:t>8-4-2026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09DC28A-E86E-A849-B917-402A5F734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Sterke </a:t>
            </a:r>
            <a:r>
              <a:rPr lang="nl-NL" err="1"/>
              <a:t>Lekdijk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FCDF0D-DD8E-FB6D-EE96-5ADEE4A7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DC5D8-FEC4-4A9A-9F7F-87835AEC67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028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BAA1CD-37A2-D488-2733-8DAFD037F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16309F-A7F0-D103-9308-81FB261C9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0" y="457201"/>
            <a:ext cx="469207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B48B8DC-EDCD-70BD-30F6-B9EDB95B8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498D2D3-0707-07AD-7541-787A6E30C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F4374-BF9C-4F22-96D8-884209368585}" type="datetimeFigureOut">
              <a:rPr lang="nl-NL" smtClean="0"/>
              <a:t>8-4-2026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8F758D7-D065-19C6-C1FE-B6684BD2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Sterke </a:t>
            </a:r>
            <a:r>
              <a:rPr lang="nl-NL" err="1"/>
              <a:t>Lekdijk</a:t>
            </a: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C85DF5-E65A-06B0-8A67-6C19329B4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DC5D8-FEC4-4A9A-9F7F-87835AEC67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2698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B82DA7-8BE8-1565-FD2A-44887BFE1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C3BE392-C2B6-CC7A-07BF-66E087F4FD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458888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FC729FD-E6E6-DFE0-2404-270B5FBA1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2A521EF-3236-FD38-A6AF-C2969BED9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F4374-BF9C-4F22-96D8-884209368585}" type="datetimeFigureOut">
              <a:rPr lang="nl-NL" smtClean="0"/>
              <a:t>8-4-2026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3D4EF7E-8791-C442-437C-0720B7EE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Sterke </a:t>
            </a:r>
            <a:r>
              <a:rPr lang="nl-NL" err="1"/>
              <a:t>Lekdijk</a:t>
            </a: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D6268CB-9196-0503-7276-ACEF8D413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DC5D8-FEC4-4A9A-9F7F-87835AEC67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73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27474-4225-577E-3275-57E952DC6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36" y="365124"/>
            <a:ext cx="7534564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D21D6AC-2BD8-BEF3-2C7F-7C9193532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F4374-BF9C-4F22-96D8-884209368585}" type="datetimeFigureOut">
              <a:rPr lang="nl-NL" smtClean="0"/>
              <a:pPr/>
              <a:t>8-4-2026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D98D25F-78D1-802D-C6DF-DE35E0C3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3AB1993-A910-9AA4-4AC9-D695DFA6F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DC5D8-FEC4-4A9A-9F7F-87835AEC673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CA13D6AC-6FB7-FEFA-397B-F4F0DA344F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610600" y="0"/>
            <a:ext cx="3581400" cy="6169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5C67D30-E669-27D9-96C4-DA0BC2052E9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8836" y="2156294"/>
            <a:ext cx="7534564" cy="371301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573883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27474-4225-577E-3275-57E952DC6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5724236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D21D6AC-2BD8-BEF3-2C7F-7C9193532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F4374-BF9C-4F22-96D8-884209368585}" type="datetimeFigureOut">
              <a:rPr lang="nl-NL" smtClean="0"/>
              <a:pPr/>
              <a:t>8-4-2026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D98D25F-78D1-802D-C6DF-DE35E0C3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Sterke </a:t>
            </a:r>
            <a:r>
              <a:rPr lang="nl-NL" err="1"/>
              <a:t>Lekdijk</a:t>
            </a: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3AB1993-A910-9AA4-4AC9-D695DFA6F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DC5D8-FEC4-4A9A-9F7F-87835AEC673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CA13D6AC-6FB7-FEFA-397B-F4F0DA344F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-1"/>
            <a:ext cx="3546764" cy="6169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5C67D30-E669-27D9-96C4-DA0BC2052E9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038600" y="2156294"/>
            <a:ext cx="7534564" cy="371301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20289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7FA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210F4F61-A874-9C73-EAE5-F1AEE4572AD7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006D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213091B4-D2A8-C72D-F29B-951908EECD5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38" y="6284359"/>
            <a:ext cx="957245" cy="466244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87C0A9A-805E-D9DE-DFBE-C7F520214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24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69D7A6-F5CC-6C64-26DE-3B9DEFC44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53857"/>
            <a:ext cx="10745520" cy="3461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CF9698-BB7A-9034-C336-4F056FB355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18855" y="6334919"/>
            <a:ext cx="957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C8E7F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27F4374-BF9C-4F22-96D8-884209368585}" type="datetimeFigureOut">
              <a:rPr lang="nl-NL" smtClean="0"/>
              <a:pPr/>
              <a:t>8-4-2026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2AFE02-7D6B-0280-7632-2AE005FD8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49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C8E7F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Sterke </a:t>
            </a:r>
            <a:r>
              <a:rPr lang="nl-NL" err="1"/>
              <a:t>Lekdijk</a:t>
            </a: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D39500-3512-709B-D9D3-A798B772C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349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8E7F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DDC5D8-FEC4-4A9A-9F7F-87835AEC6735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6EB90B5C-D49E-C0B7-050A-F52B414D153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478" y="-1"/>
            <a:ext cx="1445242" cy="1877760"/>
          </a:xfrm>
          <a:prstGeom prst="rect">
            <a:avLst/>
          </a:prstGeom>
        </p:spPr>
      </p:pic>
      <p:pic>
        <p:nvPicPr>
          <p:cNvPr id="10" name="Afbeelding 9" descr="Afbeelding met rood, Graphics, Kleurrijkheid, Karmijn&#10;&#10;Door AI gegenereerde inhoud is mogelijk onjuist.">
            <a:extLst>
              <a:ext uri="{FF2B5EF4-FFF2-40B4-BE49-F238E27FC236}">
                <a16:creationId xmlns:a16="http://schemas.microsoft.com/office/drawing/2014/main" id="{337B4FC8-E79B-71F1-C173-BDA2D4E44D7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97"/>
          <a:stretch>
            <a:fillRect/>
          </a:stretch>
        </p:blipFill>
        <p:spPr>
          <a:xfrm>
            <a:off x="11445895" y="276098"/>
            <a:ext cx="746105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7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38E1095-2133-F6F4-9107-6611E4E68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75E577-8EFC-70F6-4FDB-A7DDC7B01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19D72C-C860-D813-3CEB-C7DA8ADC0D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868076-9F73-4211-B647-6FDDBD56FE6E}" type="datetimeFigureOut">
              <a:rPr lang="nl-NL" smtClean="0"/>
              <a:t>8-4-2026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C6FFB5-3B0C-1B6D-4768-999207BF3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36C6A1-47A3-9987-2E10-644D21BC7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E9FDAB-0AB1-468F-A4F7-98D34A1D3708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6A0846D-BE42-BC1C-A5DD-4142C6ECB917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006D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98D0BB0C-324A-BA0D-8B38-AC34FEA592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38" y="6284359"/>
            <a:ext cx="957245" cy="46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0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jp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1.sv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Tijdelijke aanduiding voor inhoud 21">
            <a:extLst>
              <a:ext uri="{FF2B5EF4-FFF2-40B4-BE49-F238E27FC236}">
                <a16:creationId xmlns:a16="http://schemas.microsoft.com/office/drawing/2014/main" id="{DCDB8D89-9945-B964-D97D-8DAB4E259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t="1449" r="2865" b="3689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2AC126E-29DD-C82E-E4E6-AC0C7B5E9CA6}"/>
              </a:ext>
            </a:extLst>
          </p:cNvPr>
          <p:cNvSpPr/>
          <p:nvPr/>
        </p:nvSpPr>
        <p:spPr>
          <a:xfrm>
            <a:off x="674254" y="-1"/>
            <a:ext cx="4396509" cy="6858001"/>
          </a:xfrm>
          <a:prstGeom prst="rect">
            <a:avLst/>
          </a:prstGeom>
          <a:solidFill>
            <a:srgbClr val="006DB6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80AC996E-38D1-2507-444E-1F75D9036D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478" y="-1"/>
            <a:ext cx="1445242" cy="1877760"/>
          </a:xfrm>
          <a:prstGeom prst="rect">
            <a:avLst/>
          </a:prstGeom>
        </p:spPr>
      </p:pic>
      <p:pic>
        <p:nvPicPr>
          <p:cNvPr id="5" name="Afbeelding 4" descr="Afbeelding met rood, Graphics, Kleurrijkheid, Karmijn&#10;&#10;Door AI gegenereerde inhoud is mogelijk onjuist.">
            <a:extLst>
              <a:ext uri="{FF2B5EF4-FFF2-40B4-BE49-F238E27FC236}">
                <a16:creationId xmlns:a16="http://schemas.microsoft.com/office/drawing/2014/main" id="{8C6159E7-76F4-0262-2829-264F911D77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97"/>
          <a:stretch>
            <a:fillRect/>
          </a:stretch>
        </p:blipFill>
        <p:spPr>
          <a:xfrm>
            <a:off x="11445895" y="276098"/>
            <a:ext cx="746105" cy="13255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7989611-AAE6-8D30-1381-CCB1ECEAD791}"/>
              </a:ext>
            </a:extLst>
          </p:cNvPr>
          <p:cNvSpPr txBox="1"/>
          <p:nvPr/>
        </p:nvSpPr>
        <p:spPr>
          <a:xfrm>
            <a:off x="987787" y="1277811"/>
            <a:ext cx="376944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7200">
                <a:solidFill>
                  <a:schemeClr val="bg1"/>
                </a:solidFill>
                <a:latin typeface="Arial"/>
                <a:cs typeface="Arial"/>
              </a:rPr>
              <a:t>Welkom!</a:t>
            </a:r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9CEDA51-A14A-C8B4-3455-7916A8813502}"/>
              </a:ext>
            </a:extLst>
          </p:cNvPr>
          <p:cNvSpPr txBox="1"/>
          <p:nvPr/>
        </p:nvSpPr>
        <p:spPr>
          <a:xfrm>
            <a:off x="768712" y="4020564"/>
            <a:ext cx="4212863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000" b="1">
                <a:solidFill>
                  <a:schemeClr val="bg1"/>
                </a:solidFill>
                <a:latin typeface="Arial"/>
                <a:cs typeface="Arial"/>
              </a:rPr>
              <a:t>Algemene informatiebijeenkomst</a:t>
            </a:r>
          </a:p>
          <a:p>
            <a:endParaRPr lang="nl-NL" sz="2000" b="1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nl-NL" sz="2000" b="1">
                <a:solidFill>
                  <a:schemeClr val="bg1"/>
                </a:solidFill>
                <a:latin typeface="Arial"/>
                <a:cs typeface="Arial"/>
              </a:rPr>
              <a:t>Dijkversterking </a:t>
            </a:r>
            <a:endParaRPr lang="nl-NL" b="1">
              <a:solidFill>
                <a:schemeClr val="bg1"/>
              </a:solidFill>
              <a:latin typeface="Aptos" panose="02110004020202020204"/>
              <a:cs typeface="Arial"/>
            </a:endParaRPr>
          </a:p>
          <a:p>
            <a:r>
              <a:rPr lang="nl-NL" sz="2000" b="1">
                <a:solidFill>
                  <a:schemeClr val="bg1"/>
                </a:solidFill>
                <a:latin typeface="Arial"/>
                <a:cs typeface="Arial"/>
              </a:rPr>
              <a:t>Wijk bij Duurstede – Amerongen</a:t>
            </a:r>
          </a:p>
          <a:p>
            <a:endParaRPr lang="nl-NL" sz="2000" b="1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nl-NL" sz="2000" b="1">
                <a:solidFill>
                  <a:schemeClr val="bg1"/>
                </a:solidFill>
                <a:latin typeface="Arial"/>
                <a:cs typeface="Arial"/>
              </a:rPr>
              <a:t>26 maart 2026</a:t>
            </a:r>
          </a:p>
          <a:p>
            <a:endParaRPr lang="nl-NL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Afbeelding 17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33BAE52C-7812-FB00-2207-5B6173F59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76" y="230592"/>
            <a:ext cx="1122320" cy="54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95C81-CB84-29C9-B842-F849FAB7C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1FAF6D2-0127-CA3F-BC60-9659A3E8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167" y="2430836"/>
            <a:ext cx="5724236" cy="1325563"/>
          </a:xfrm>
        </p:spPr>
        <p:txBody>
          <a:bodyPr/>
          <a:lstStyle/>
          <a:p>
            <a:r>
              <a:rPr lang="nl-NL" b="1"/>
              <a:t>De werkzaamheden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093AC3-D5BB-0B10-A7B6-2B7144BF6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9872" y="6168853"/>
            <a:ext cx="1064228" cy="698673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3F23634-8F05-A5C8-F546-47E2AB2EEED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rcRect l="48086" r="3732" b="361"/>
          <a:stretch>
            <a:fillRect/>
          </a:stretch>
        </p:blipFill>
        <p:spPr>
          <a:xfrm>
            <a:off x="2544" y="10486"/>
            <a:ext cx="4022155" cy="61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0865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aart, atlas, Lettertype&#10;&#10;Door AI gegenereerde inhoud is mogelijk onjuist.">
            <a:extLst>
              <a:ext uri="{FF2B5EF4-FFF2-40B4-BE49-F238E27FC236}">
                <a16:creationId xmlns:a16="http://schemas.microsoft.com/office/drawing/2014/main" id="{BBB89459-28E6-D05D-25A6-38E966572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279" y="1374042"/>
            <a:ext cx="8198827" cy="4793762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5574C6F-8CF6-9027-5CEA-ABA312FF1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Arial"/>
                <a:cs typeface="Arial"/>
              </a:rPr>
              <a:t>De dijkversterking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8538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781024D-AEE8-47EB-F974-9EB7CEC6F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3724" y="-76271"/>
            <a:ext cx="10494152" cy="259973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462B6A6-C96B-9E6A-6179-FFE43BD48B28}"/>
              </a:ext>
            </a:extLst>
          </p:cNvPr>
          <p:cNvSpPr txBox="1"/>
          <p:nvPr/>
        </p:nvSpPr>
        <p:spPr>
          <a:xfrm>
            <a:off x="465666" y="2751667"/>
            <a:ext cx="10678583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2000"/>
              <a:t>9 dijkvakken</a:t>
            </a:r>
          </a:p>
          <a:p>
            <a:pPr marL="285750" indent="-285750">
              <a:buFont typeface="Arial"/>
              <a:buChar char="•"/>
            </a:pPr>
            <a:r>
              <a:rPr lang="nl-NL" sz="2000"/>
              <a:t>Verspringen doen we vanwege ecologie</a:t>
            </a:r>
          </a:p>
          <a:p>
            <a:pPr marL="285750" indent="-285750">
              <a:buFont typeface="Arial"/>
              <a:buChar char="•"/>
            </a:pPr>
            <a:r>
              <a:rPr lang="nl-NL" sz="2000"/>
              <a:t>Uitdaging ook op verkeer</a:t>
            </a:r>
          </a:p>
          <a:p>
            <a:pPr marL="742950" lvl="1" indent="-285750">
              <a:buFont typeface="Courier New"/>
              <a:buChar char="o"/>
            </a:pPr>
            <a:r>
              <a:rPr lang="nl-NL" sz="2000"/>
              <a:t>Tussen WbD en Amerongen 8,5km zonder zijstraten</a:t>
            </a:r>
          </a:p>
          <a:p>
            <a:pPr marL="742950" lvl="1" indent="-285750">
              <a:buFont typeface="Courier New"/>
              <a:buChar char="o"/>
            </a:pPr>
            <a:r>
              <a:rPr lang="nl-NL" sz="2000"/>
              <a:t>Toerisme rondom Wijk bij Duurstede</a:t>
            </a:r>
          </a:p>
          <a:p>
            <a:pPr marL="742950" lvl="1" indent="-285750">
              <a:buFont typeface="Courier New"/>
              <a:buChar char="o"/>
            </a:pPr>
            <a:r>
              <a:rPr lang="nl-NL" sz="2000"/>
              <a:t>Sportpark </a:t>
            </a:r>
          </a:p>
          <a:p>
            <a:pPr marL="742950" lvl="1" indent="-285750">
              <a:buFont typeface="Courier New"/>
              <a:buChar char="o"/>
            </a:pPr>
            <a:r>
              <a:rPr lang="nl-NL" sz="2000"/>
              <a:t>De pont</a:t>
            </a:r>
          </a:p>
          <a:p>
            <a:pPr lvl="1"/>
            <a:endParaRPr lang="nl-NL"/>
          </a:p>
          <a:p>
            <a:pPr marL="285750" indent="-285750">
              <a:buFont typeface="Arial"/>
              <a:buChar char="•"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9821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FF48E8-8322-AB90-DA39-D9D33BA19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919" y="386291"/>
            <a:ext cx="7534564" cy="1325563"/>
          </a:xfrm>
        </p:spPr>
        <p:txBody>
          <a:bodyPr/>
          <a:lstStyle/>
          <a:p>
            <a:r>
              <a:rPr lang="nl-NL">
                <a:latin typeface="Arial"/>
                <a:cs typeface="Arial"/>
              </a:rPr>
              <a:t>Dijkversterking in </a:t>
            </a:r>
            <a:br>
              <a:rPr lang="nl-NL">
                <a:latin typeface="Arial"/>
                <a:cs typeface="Arial"/>
              </a:rPr>
            </a:br>
            <a:r>
              <a:rPr lang="nl-NL">
                <a:latin typeface="Arial"/>
                <a:cs typeface="Arial"/>
              </a:rPr>
              <a:t>cijfers</a:t>
            </a:r>
            <a:endParaRPr lang="nl-NL"/>
          </a:p>
        </p:txBody>
      </p:sp>
      <p:pic>
        <p:nvPicPr>
          <p:cNvPr id="5" name="Tijdelijke aanduiding voor afbeelding 4" descr="Afbeelding met buitenshuis, hemel, wolk, gras&#10;&#10;Door AI gegenereerde inhoud is mogelijk onjuist.">
            <a:extLst>
              <a:ext uri="{FF2B5EF4-FFF2-40B4-BE49-F238E27FC236}">
                <a16:creationId xmlns:a16="http://schemas.microsoft.com/office/drawing/2014/main" id="{798C2588-CBE1-EA61-1F62-D9E41857AD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3358" t="915" r="2807" b="-1220"/>
          <a:stretch>
            <a:fillRect/>
          </a:stretch>
        </p:blipFill>
        <p:spPr>
          <a:xfrm>
            <a:off x="6091766" y="0"/>
            <a:ext cx="6096328" cy="6253241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ED4FF4-8FEB-C0B9-ECB9-94AF9038826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7253" y="2113961"/>
            <a:ext cx="7534564" cy="37130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000">
                <a:latin typeface="Arial"/>
                <a:cs typeface="Arial"/>
              </a:rPr>
              <a:t>ca. 130.000 m³ klei aanvoeren </a:t>
            </a:r>
          </a:p>
          <a:p>
            <a:r>
              <a:rPr lang="nl-NL" sz="2000">
                <a:latin typeface="Arial"/>
                <a:cs typeface="Arial"/>
              </a:rPr>
              <a:t>ca. 380.000 m³ grondverzet </a:t>
            </a:r>
          </a:p>
          <a:p>
            <a:r>
              <a:rPr lang="nl-NL" sz="2000">
                <a:latin typeface="Arial"/>
                <a:cs typeface="Arial"/>
              </a:rPr>
              <a:t>Aanbrengen ca. 4.000m stalen damwanden </a:t>
            </a:r>
            <a:endParaRPr lang="nl-NL"/>
          </a:p>
          <a:p>
            <a:r>
              <a:rPr lang="nl-NL" sz="2000">
                <a:latin typeface="Arial"/>
                <a:cs typeface="Arial"/>
              </a:rPr>
              <a:t>Aanbrengen ca. 1.800m kunststof damwanden </a:t>
            </a:r>
          </a:p>
          <a:p>
            <a:r>
              <a:rPr lang="nl-NL" sz="2000">
                <a:latin typeface="Arial"/>
                <a:cs typeface="Arial"/>
              </a:rPr>
              <a:t>Aanleggen ca. 75.000 m² bentonietmat </a:t>
            </a:r>
          </a:p>
          <a:p>
            <a:r>
              <a:rPr lang="nl-NL" sz="2000">
                <a:latin typeface="Arial"/>
                <a:cs typeface="Arial"/>
              </a:rPr>
              <a:t>Ophogen dijk ca. 1.200 m</a:t>
            </a:r>
          </a:p>
          <a:p>
            <a:endParaRPr lang="nl-NL" sz="2000">
              <a:latin typeface="Arial"/>
              <a:cs typeface="Arial"/>
            </a:endParaRPr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</p:txBody>
      </p:sp>
      <p:pic>
        <p:nvPicPr>
          <p:cNvPr id="7" name="Picture 2" descr="Afbeelding met tekst, clipart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E189D79D-FD79-5825-4774-81A41078C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9872" y="6168853"/>
            <a:ext cx="1064228" cy="69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1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5E4668-A90E-2BB2-F1EE-11FB120A4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Arial"/>
                <a:cs typeface="Arial"/>
              </a:rPr>
              <a:t>Wat hebben we tot nu toe gedaan?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03C4A1-695F-B7DF-CA8A-5D330397325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93986" y="1785877"/>
            <a:ext cx="11079178" cy="37130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spcBef>
                <a:spcPts val="500"/>
              </a:spcBef>
              <a:buFont typeface="Arial,Sans-Serif" panose="020B0604020202020204" pitchFamily="34" charset="0"/>
            </a:pPr>
            <a:r>
              <a:rPr lang="nl-NL" sz="2000">
                <a:latin typeface="Arial"/>
                <a:cs typeface="Arial"/>
              </a:rPr>
              <a:t>Damwanden aangebracht in Buitenpolder (Lekdijk, Ameromgen)</a:t>
            </a:r>
            <a:endParaRPr lang="en-US" sz="2000">
              <a:latin typeface="Arial"/>
              <a:cs typeface="Arial"/>
            </a:endParaRPr>
          </a:p>
          <a:p>
            <a:pPr marL="342900" indent="-342900">
              <a:spcBef>
                <a:spcPts val="500"/>
              </a:spcBef>
              <a:buFont typeface="Arial,Sans-Serif" panose="020B0604020202020204" pitchFamily="34" charset="0"/>
            </a:pPr>
            <a:r>
              <a:rPr lang="nl-NL" sz="2000">
                <a:latin typeface="Arial"/>
                <a:cs typeface="Arial"/>
              </a:rPr>
              <a:t>Damwanden aangebracht voor Kasteel Duurstede (Lekdijk-Oost, WbD)</a:t>
            </a:r>
            <a:endParaRPr lang="en-US" sz="2000">
              <a:latin typeface="Arial"/>
              <a:cs typeface="Arial"/>
            </a:endParaRPr>
          </a:p>
          <a:p>
            <a:pPr marL="342900" indent="-342900">
              <a:spcBef>
                <a:spcPts val="500"/>
              </a:spcBef>
              <a:buFont typeface="Arial,Sans-Serif" panose="020B0604020202020204" pitchFamily="34" charset="0"/>
            </a:pPr>
            <a:r>
              <a:rPr lang="nl-NL" sz="2000">
                <a:latin typeface="Arial"/>
                <a:cs typeface="Arial"/>
              </a:rPr>
              <a:t>Alle klei en grond is aangevoerd</a:t>
            </a:r>
            <a:r>
              <a:rPr lang="en-US" sz="2000">
                <a:latin typeface="Arial"/>
                <a:cs typeface="Arial"/>
              </a:rPr>
              <a:t> </a:t>
            </a:r>
            <a:r>
              <a:rPr lang="en-US" sz="2000" err="1">
                <a:latin typeface="Arial"/>
                <a:cs typeface="Arial"/>
              </a:rPr>
              <a:t>en</a:t>
            </a:r>
            <a:r>
              <a:rPr lang="en-US" sz="2000">
                <a:latin typeface="Arial"/>
                <a:cs typeface="Arial"/>
              </a:rPr>
              <a:t> het </a:t>
            </a:r>
            <a:r>
              <a:rPr lang="en-US" sz="2000" err="1">
                <a:latin typeface="Arial"/>
                <a:cs typeface="Arial"/>
              </a:rPr>
              <a:t>laad</a:t>
            </a:r>
            <a:r>
              <a:rPr lang="en-US" sz="2000">
                <a:latin typeface="Arial"/>
                <a:cs typeface="Arial"/>
              </a:rPr>
              <a:t>- </a:t>
            </a:r>
            <a:r>
              <a:rPr lang="en-US" sz="2000" err="1">
                <a:latin typeface="Arial"/>
                <a:cs typeface="Arial"/>
              </a:rPr>
              <a:t>en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losponton</a:t>
            </a:r>
            <a:r>
              <a:rPr lang="en-US" sz="2000">
                <a:latin typeface="Arial"/>
                <a:cs typeface="Arial"/>
              </a:rPr>
              <a:t> is </a:t>
            </a:r>
            <a:r>
              <a:rPr lang="en-US" sz="2000" err="1">
                <a:latin typeface="Arial"/>
                <a:cs typeface="Arial"/>
              </a:rPr>
              <a:t>opgeruimd</a:t>
            </a:r>
            <a:r>
              <a:rPr lang="en-US" sz="2000">
                <a:latin typeface="Arial"/>
                <a:cs typeface="Arial"/>
              </a:rPr>
              <a:t> </a:t>
            </a:r>
          </a:p>
          <a:p>
            <a:pPr marL="342900" indent="-342900">
              <a:spcBef>
                <a:spcPts val="500"/>
              </a:spcBef>
              <a:buFont typeface="Arial,Sans-Serif" panose="020B0604020202020204" pitchFamily="34" charset="0"/>
            </a:pPr>
            <a:r>
              <a:rPr lang="nl-NL" sz="2000">
                <a:latin typeface="Arial"/>
                <a:cs typeface="Arial"/>
              </a:rPr>
              <a:t>Grondwerk buitendijks Lunenburgerwaard-Oost (Rijndijk, WbD en Lekdijk, Amerongen)</a:t>
            </a:r>
          </a:p>
          <a:p>
            <a:pPr marL="342900" indent="-342900">
              <a:spcBef>
                <a:spcPts val="500"/>
              </a:spcBef>
              <a:buFont typeface="Arial,Sans-Serif" panose="020B0604020202020204" pitchFamily="34" charset="0"/>
            </a:pPr>
            <a:r>
              <a:rPr lang="nl-NL" sz="2000">
                <a:latin typeface="Arial"/>
                <a:cs typeface="Arial"/>
              </a:rPr>
              <a:t>Steunberm binnendijks bij Lekdijk 13 Amerongen, zijn we nog wel aan het werk</a:t>
            </a:r>
            <a:endParaRPr lang="en-US" sz="2000">
              <a:latin typeface="Arial"/>
              <a:cs typeface="Arial"/>
            </a:endParaRPr>
          </a:p>
          <a:p>
            <a:pPr marL="342900" indent="-342900">
              <a:spcBef>
                <a:spcPts val="500"/>
              </a:spcBef>
              <a:buFont typeface="Arial,Sans-Serif" panose="020B0604020202020204" pitchFamily="34" charset="0"/>
            </a:pPr>
            <a:r>
              <a:rPr lang="nl-NL" sz="2000">
                <a:latin typeface="Arial"/>
                <a:cs typeface="Arial"/>
              </a:rPr>
              <a:t>Werkzaamheden kabels en leidingen (over het hele traject)</a:t>
            </a:r>
          </a:p>
          <a:p>
            <a:pPr marL="342900" indent="-342900">
              <a:spcBef>
                <a:spcPts val="500"/>
              </a:spcBef>
              <a:buFont typeface="Arial,Sans-Serif" panose="020B0604020202020204" pitchFamily="34" charset="0"/>
            </a:pPr>
            <a:r>
              <a:rPr lang="nl-NL" sz="2000">
                <a:latin typeface="Arial"/>
                <a:cs typeface="Arial"/>
              </a:rPr>
              <a:t>Plaatsen damwand voor B&amp;B Dijklodges (Rijndijk, WbD)</a:t>
            </a:r>
          </a:p>
          <a:p>
            <a:pPr marL="342900" indent="-342900">
              <a:spcBef>
                <a:spcPts val="500"/>
              </a:spcBef>
              <a:buFont typeface="Arial,Sans-Serif" panose="020B0604020202020204" pitchFamily="34" charset="0"/>
            </a:pPr>
            <a:r>
              <a:rPr lang="nl-NL" sz="2000">
                <a:latin typeface="Arial"/>
                <a:cs typeface="Arial"/>
              </a:rPr>
              <a:t>Knotwilgen verplant</a:t>
            </a:r>
          </a:p>
          <a:p>
            <a:pPr marL="342900" indent="-342900">
              <a:spcBef>
                <a:spcPts val="500"/>
              </a:spcBef>
              <a:buFont typeface="Arial,Sans-Serif" panose="020B0604020202020204" pitchFamily="34" charset="0"/>
            </a:pPr>
            <a:r>
              <a:rPr lang="nl-NL" sz="2000">
                <a:latin typeface="Arial"/>
                <a:cs typeface="Arial"/>
              </a:rPr>
              <a:t>Plaatsen damwand voor B&amp;B de Ark (Lekdijk, Amerongen)</a:t>
            </a:r>
          </a:p>
          <a:p>
            <a:pPr marL="342900" indent="-342900">
              <a:spcBef>
                <a:spcPts val="500"/>
              </a:spcBef>
              <a:buFont typeface="Arial,Sans-Serif" panose="020B0604020202020204" pitchFamily="34" charset="0"/>
            </a:pPr>
            <a:r>
              <a:rPr lang="nl-NL" sz="2000">
                <a:latin typeface="Arial"/>
                <a:cs typeface="Arial"/>
              </a:rPr>
              <a:t>Grondwerk buitendijks Buitenpolder zijn we nu de laatste werkzaamheden aan het doen (Lekdijk, Amerongen)</a:t>
            </a:r>
          </a:p>
        </p:txBody>
      </p:sp>
    </p:spTree>
    <p:extLst>
      <p:ext uri="{BB962C8B-B14F-4D97-AF65-F5344CB8AC3E}">
        <p14:creationId xmlns:p14="http://schemas.microsoft.com/office/powerpoint/2010/main" val="4282510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AE3386-942A-ABD4-5F7D-3C273898D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Arial"/>
                <a:cs typeface="Arial"/>
              </a:rPr>
              <a:t>Waar zijn we nu aan het werk?</a:t>
            </a:r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5BEC9D7-6011-185C-0C04-2B11F517E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8727401" y="2230767"/>
            <a:ext cx="3469388" cy="239893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27C65AA-4370-3B13-BD10-EBC13F968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/>
        </p:blipFill>
        <p:spPr>
          <a:xfrm>
            <a:off x="5294921" y="2230507"/>
            <a:ext cx="3765624" cy="239327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98A1917-4ECE-A134-4EAC-D71C03541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4045" y="2231903"/>
            <a:ext cx="3667298" cy="2394195"/>
          </a:xfrm>
          <a:prstGeom prst="rect">
            <a:avLst/>
          </a:prstGeom>
        </p:spPr>
      </p:pic>
      <p:pic>
        <p:nvPicPr>
          <p:cNvPr id="8" name="Tijdelijke aanduiding voor inhoud 7" descr="Afbeelding met hemel, buitenshuis, wolk, Bouwmateriaal&#10;&#10;Door AI gegenereerde inhoud is mogelijk onjuist.">
            <a:extLst>
              <a:ext uri="{FF2B5EF4-FFF2-40B4-BE49-F238E27FC236}">
                <a16:creationId xmlns:a16="http://schemas.microsoft.com/office/drawing/2014/main" id="{D5AEDF72-BC18-C6B3-C795-5CFB217FA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070588" y="2232825"/>
            <a:ext cx="3668777" cy="23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93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575E1A5-619C-CB50-52E1-A65DBD13A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36" y="365124"/>
            <a:ext cx="7534564" cy="1325563"/>
          </a:xfrm>
        </p:spPr>
        <p:txBody>
          <a:bodyPr/>
          <a:lstStyle/>
          <a:p>
            <a:r>
              <a:rPr lang="en-US" err="1">
                <a:latin typeface="Arial"/>
                <a:cs typeface="Arial"/>
              </a:rPr>
              <a:t>Werkzaamheden</a:t>
            </a:r>
            <a:r>
              <a:rPr lang="en-US">
                <a:latin typeface="Arial"/>
                <a:cs typeface="Arial"/>
              </a:rPr>
              <a:t> - </a:t>
            </a:r>
            <a:br>
              <a:rPr lang="en-US">
                <a:latin typeface="Arial"/>
                <a:cs typeface="Arial"/>
              </a:rPr>
            </a:br>
            <a:r>
              <a:rPr lang="en-US" err="1">
                <a:latin typeface="Arial"/>
                <a:cs typeface="Arial"/>
              </a:rPr>
              <a:t>Kanaaldijk</a:t>
            </a:r>
            <a:r>
              <a:rPr lang="en-US">
                <a:latin typeface="Arial"/>
                <a:cs typeface="Arial"/>
              </a:rPr>
              <a:t> (</a:t>
            </a:r>
            <a:r>
              <a:rPr lang="en-US" err="1">
                <a:latin typeface="Arial"/>
                <a:cs typeface="Arial"/>
              </a:rPr>
              <a:t>Lekdijk-oost</a:t>
            </a:r>
            <a:r>
              <a:rPr lang="en-US">
                <a:latin typeface="Arial"/>
                <a:cs typeface="Arial"/>
              </a:rPr>
              <a:t>)</a:t>
            </a:r>
            <a:endParaRPr lang="nl-NL" err="1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0911884-99E0-1DB4-63CD-7A554640491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8836" y="1717176"/>
            <a:ext cx="6350846" cy="4152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nl-NL" sz="2000">
                <a:latin typeface="Arial"/>
                <a:cs typeface="Arial"/>
              </a:rPr>
              <a:t>Damwanden aanbrengen en binnen- en buitendijkse grondwerkzaamheden </a:t>
            </a:r>
          </a:p>
          <a:p>
            <a:pPr marL="800100" lvl="1" indent="-342900">
              <a:buFont typeface="Arial,Sans-Serif"/>
              <a:buChar char="•"/>
            </a:pPr>
            <a:r>
              <a:rPr lang="nl-NL" sz="1600">
                <a:latin typeface="Arial"/>
                <a:cs typeface="Arial"/>
              </a:rPr>
              <a:t>2 maart is de weg dicht gegaan tussen de Romeinenbaan en de sportvelden</a:t>
            </a:r>
          </a:p>
          <a:p>
            <a:pPr marL="800100" lvl="1" indent="-342900">
              <a:buFont typeface="Arial,Sans-Serif"/>
              <a:buChar char="•"/>
            </a:pPr>
            <a:r>
              <a:rPr lang="nl-NL" sz="1600">
                <a:latin typeface="Arial"/>
                <a:cs typeface="Arial"/>
              </a:rPr>
              <a:t>De eerste damwanden zijn deze week aangbracht</a:t>
            </a:r>
          </a:p>
          <a:p>
            <a:pPr marL="800100" lvl="1" indent="-342900">
              <a:buFont typeface="Arial,Sans-Serif"/>
              <a:buChar char="•"/>
            </a:pPr>
            <a:r>
              <a:rPr lang="nl-NL" sz="1600">
                <a:latin typeface="Arial"/>
                <a:cs typeface="Arial"/>
              </a:rPr>
              <a:t>De afsluiting duurt in totaal 5 weken</a:t>
            </a:r>
            <a:endParaRPr lang="en-US" sz="1600"/>
          </a:p>
          <a:p>
            <a:pPr marL="800100" lvl="1" indent="-342900">
              <a:buFont typeface="Arial,Sans-Serif"/>
              <a:buChar char="•"/>
            </a:pPr>
            <a:r>
              <a:rPr lang="nl-NL" sz="1600">
                <a:latin typeface="Arial"/>
                <a:cs typeface="Arial"/>
              </a:rPr>
              <a:t>Vanaf 6 maart 8 weken verkeerssysteem</a:t>
            </a:r>
            <a:br>
              <a:rPr lang="nl-NL" sz="1600">
                <a:latin typeface="Arial"/>
                <a:cs typeface="Arial"/>
              </a:rPr>
            </a:br>
            <a:endParaRPr lang="en-US" sz="1600">
              <a:latin typeface="Arial"/>
              <a:cs typeface="Arial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nl-NL" sz="2000">
                <a:latin typeface="Arial"/>
                <a:cs typeface="Arial"/>
              </a:rPr>
              <a:t>Werkzaamheden duren tot 19 juni </a:t>
            </a:r>
            <a:br>
              <a:rPr lang="nl-NL" sz="2000">
                <a:latin typeface="Arial"/>
                <a:cs typeface="Arial"/>
              </a:rPr>
            </a:br>
            <a:endParaRPr lang="nl-NL" sz="2000">
              <a:latin typeface="Arial"/>
              <a:cs typeface="Arial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nl-NL" sz="2000">
                <a:latin typeface="Arial"/>
                <a:cs typeface="Arial"/>
              </a:rPr>
              <a:t>By-pass voor nood- en hulpdiensten</a:t>
            </a:r>
            <a:endParaRPr lang="nl-NL" sz="2000"/>
          </a:p>
          <a:p>
            <a:pPr marL="0" indent="0">
              <a:spcBef>
                <a:spcPts val="500"/>
              </a:spcBef>
              <a:buNone/>
            </a:pPr>
            <a:endParaRPr lang="nl-NL" sz="2000"/>
          </a:p>
          <a:p>
            <a:pPr marL="0" indent="0">
              <a:buNone/>
            </a:pPr>
            <a:endParaRPr lang="en-US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6D09B7F8-1A4D-4CA4-F66A-7A279D61EFE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138478" y="-1"/>
            <a:ext cx="2053522" cy="1877760"/>
            <a:chOff x="10138478" y="-1"/>
            <a:chExt cx="2053522" cy="1877760"/>
          </a:xfrm>
        </p:grpSpPr>
        <p:pic>
          <p:nvPicPr>
            <p:cNvPr id="8" name="Afbeelding 7" descr="Afbeelding met rood, Graphics, Kleurrijkheid, Karmijn&#10;&#10;Door AI gegenereerde inhoud is mogelijk onjuist.">
              <a:extLst>
                <a:ext uri="{FF2B5EF4-FFF2-40B4-BE49-F238E27FC236}">
                  <a16:creationId xmlns:a16="http://schemas.microsoft.com/office/drawing/2014/main" id="{5103317C-6DEE-D19F-E736-B8DA5ED5E4C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197"/>
            <a:stretch>
              <a:fillRect/>
            </a:stretch>
          </p:blipFill>
          <p:spPr>
            <a:xfrm>
              <a:off x="11445895" y="276098"/>
              <a:ext cx="746105" cy="1325563"/>
            </a:xfrm>
            <a:prstGeom prst="rect">
              <a:avLst/>
            </a:prstGeom>
          </p:spPr>
        </p:pic>
        <p:pic>
          <p:nvPicPr>
            <p:cNvPr id="7" name="Afbeelding 6" descr="Afbeelding met tekst, schermopname, Lettertype, Graphics&#10;&#10;Door AI gegenereerde inhoud is mogelijk onjuist.">
              <a:extLst>
                <a:ext uri="{FF2B5EF4-FFF2-40B4-BE49-F238E27FC236}">
                  <a16:creationId xmlns:a16="http://schemas.microsoft.com/office/drawing/2014/main" id="{FF1BED32-1A74-913A-8282-7184BB84D3E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8478" y="-1"/>
              <a:ext cx="1445242" cy="187776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F5C013A-4B06-D3BD-2255-71E1F2FBE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9872" y="6168853"/>
            <a:ext cx="1064228" cy="698673"/>
          </a:xfrm>
          <a:prstGeom prst="rect">
            <a:avLst/>
          </a:prstGeom>
        </p:spPr>
      </p:pic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EEAB747F-436B-E2A6-3306-97639B7ADF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r="10"/>
          <a:stretch/>
        </p:blipFill>
        <p:spPr>
          <a:xfrm>
            <a:off x="7213422" y="0"/>
            <a:ext cx="4978758" cy="616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5040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8C8E57-2B57-4EE5-57B3-3BC670A8F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Arial"/>
                <a:cs typeface="Arial"/>
              </a:rPr>
              <a:t>Werkzaamheden - Waterfront</a:t>
            </a:r>
            <a:endParaRPr lang="nl-NL"/>
          </a:p>
        </p:txBody>
      </p:sp>
      <p:pic>
        <p:nvPicPr>
          <p:cNvPr id="5" name="Afbeelding 4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E4DA3F62-01BF-4E32-41D4-F5E7DF1D04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478" y="-1"/>
            <a:ext cx="1445242" cy="1877760"/>
          </a:xfrm>
          <a:prstGeom prst="rect">
            <a:avLst/>
          </a:prstGeom>
        </p:spPr>
      </p:pic>
      <p:pic>
        <p:nvPicPr>
          <p:cNvPr id="6" name="Afbeelding 5" descr="Afbeelding met rood, Graphics, Kleurrijkheid, Karmijn&#10;&#10;Door AI gegenereerde inhoud is mogelijk onjuist.">
            <a:extLst>
              <a:ext uri="{FF2B5EF4-FFF2-40B4-BE49-F238E27FC236}">
                <a16:creationId xmlns:a16="http://schemas.microsoft.com/office/drawing/2014/main" id="{CBCCEEAE-63CF-4968-45CC-73CAD06DE1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97"/>
          <a:stretch>
            <a:fillRect/>
          </a:stretch>
        </p:blipFill>
        <p:spPr>
          <a:xfrm>
            <a:off x="11445895" y="276098"/>
            <a:ext cx="746105" cy="1325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DA21A6-A8B7-E92E-3F99-F8859E04B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9872" y="6168853"/>
            <a:ext cx="1064228" cy="69867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7B1673B-E130-831E-CD3F-AB1566891AFA}"/>
              </a:ext>
            </a:extLst>
          </p:cNvPr>
          <p:cNvSpPr txBox="1"/>
          <p:nvPr/>
        </p:nvSpPr>
        <p:spPr>
          <a:xfrm>
            <a:off x="230447" y="1710490"/>
            <a:ext cx="6851989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000" dirty="0"/>
              <a:t>Damwand westzijde inundatiekanaal wordt vervangen</a:t>
            </a:r>
          </a:p>
          <a:p>
            <a:endParaRPr lang="nl-NL" sz="2000" dirty="0"/>
          </a:p>
          <a:p>
            <a:pPr marL="285750" indent="-285750">
              <a:buFont typeface="Arial"/>
              <a:buChar char="•"/>
            </a:pPr>
            <a:r>
              <a:rPr lang="nl-NL" sz="2000" dirty="0"/>
              <a:t>In de week van 2 maart zijn drie woonboten verplaatst van het inundatiekanaal naar de haven</a:t>
            </a:r>
          </a:p>
          <a:p>
            <a:pPr marL="285750" indent="-285750">
              <a:buFont typeface="Arial"/>
              <a:buChar char="•"/>
            </a:pPr>
            <a:r>
              <a:rPr lang="nl-NL" sz="2000" dirty="0"/>
              <a:t>Vorige week is het talud voorbereid op de werkzaamheden</a:t>
            </a:r>
          </a:p>
          <a:p>
            <a:pPr marL="285750" indent="-285750">
              <a:buFont typeface="Arial"/>
              <a:buChar char="•"/>
            </a:pPr>
            <a:r>
              <a:rPr lang="nl-NL" sz="2000" dirty="0"/>
              <a:t>Deze week is begonnen met het vervangen van de damwanden in het kanaal</a:t>
            </a:r>
          </a:p>
          <a:p>
            <a:pPr marL="285750" indent="-285750">
              <a:buFont typeface="Arial,Sans-Serif"/>
              <a:buChar char="•"/>
            </a:pPr>
            <a:r>
              <a:rPr lang="nl-NL" sz="2000" dirty="0"/>
              <a:t>De woonboten gaan rond 16 april weer terug naar hun oorspronkelijke plek </a:t>
            </a:r>
          </a:p>
          <a:p>
            <a:pPr marL="285750" indent="-285750">
              <a:buFont typeface="Arial"/>
              <a:buChar char="•"/>
            </a:pPr>
            <a:endParaRPr lang="nl-NL" sz="2000" dirty="0"/>
          </a:p>
          <a:p>
            <a:r>
              <a:rPr lang="nl-NL" sz="2000" dirty="0"/>
              <a:t>Deze werkzaamheden duren tot begin mei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Hierna gaan wij de houten damwandplanken rondom de Singel in de Kromme Rijn vervangen</a:t>
            </a:r>
          </a:p>
          <a:p>
            <a:endParaRPr lang="nl-NL" sz="2000" dirty="0"/>
          </a:p>
          <a:p>
            <a:pPr marL="285750" indent="-285750">
              <a:buFont typeface="Arial"/>
              <a:buChar char="•"/>
            </a:pPr>
            <a:endParaRPr lang="nl-NL" sz="2000" dirty="0"/>
          </a:p>
          <a:p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EA6BCEFD-7E6E-AFA8-35E2-B940C8AB0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3192" y="2127250"/>
            <a:ext cx="58864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4106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3FDFBB1-C408-7D20-94BD-3E76FAC1B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/>
                <a:cs typeface="Arial"/>
              </a:rPr>
              <a:t>Werkzaamheden Lunenburgerwaard-west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D71BB34-C905-BEE8-761E-43211888F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849005"/>
            <a:ext cx="5066145" cy="37130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sz="2000" dirty="0">
                <a:latin typeface="Arial"/>
                <a:cs typeface="Arial"/>
              </a:rPr>
              <a:t>Volgende week starten buitendijkse werkzaamheden Lunenburgerwaard West</a:t>
            </a:r>
            <a:endParaRPr lang="nl-NL" dirty="0"/>
          </a:p>
          <a:p>
            <a:pPr marL="0" indent="0">
              <a:buNone/>
            </a:pPr>
            <a:r>
              <a:rPr lang="nl-NL" sz="2000" dirty="0">
                <a:latin typeface="Arial"/>
                <a:cs typeface="Arial"/>
              </a:rPr>
              <a:t>1. Afplaggen</a:t>
            </a:r>
            <a:endParaRPr lang="nl-NL" sz="2000" dirty="0"/>
          </a:p>
          <a:p>
            <a:pPr marL="0" indent="0">
              <a:buNone/>
            </a:pPr>
            <a:r>
              <a:rPr lang="nl-NL" sz="2000" dirty="0">
                <a:latin typeface="Arial"/>
                <a:cs typeface="Arial"/>
              </a:rPr>
              <a:t>2. Archeologische opgraving 5000m2 </a:t>
            </a:r>
          </a:p>
          <a:p>
            <a:pPr marL="0" indent="0">
              <a:buNone/>
            </a:pPr>
            <a:r>
              <a:rPr lang="nl-NL" sz="2000" dirty="0">
                <a:latin typeface="Arial"/>
                <a:cs typeface="Arial"/>
              </a:rPr>
              <a:t>3. </a:t>
            </a:r>
            <a:r>
              <a:rPr lang="nl-NL" sz="2000" dirty="0" err="1">
                <a:latin typeface="Arial"/>
                <a:cs typeface="Arial"/>
              </a:rPr>
              <a:t>Landscaping</a:t>
            </a:r>
            <a:r>
              <a:rPr lang="nl-NL" sz="2000" dirty="0">
                <a:latin typeface="Arial"/>
                <a:cs typeface="Arial"/>
              </a:rPr>
              <a:t> (natuurontwikkeling)</a:t>
            </a:r>
          </a:p>
          <a:p>
            <a:pPr marL="0" indent="0">
              <a:buNone/>
            </a:pPr>
            <a:r>
              <a:rPr lang="nl-NL" sz="2000" dirty="0">
                <a:latin typeface="Arial"/>
                <a:cs typeface="Arial"/>
              </a:rPr>
              <a:t>4. Bentonietmat aanbrengen</a:t>
            </a:r>
          </a:p>
        </p:txBody>
      </p:sp>
      <p:pic>
        <p:nvPicPr>
          <p:cNvPr id="2" name="Tijdelijke aanduiding voor inhoud 1" descr="Afbeelding met kaart, tekst, atlas&#10;&#10;Door AI gegenereerde inhoud is mogelijk onjuist.">
            <a:extLst>
              <a:ext uri="{FF2B5EF4-FFF2-40B4-BE49-F238E27FC236}">
                <a16:creationId xmlns:a16="http://schemas.microsoft.com/office/drawing/2014/main" id="{B671CF40-B686-2F5C-9DE8-A0172CAAF3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0052" y="1719563"/>
            <a:ext cx="4964711" cy="5139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B3EF57-1C3C-57E1-25FC-8FFF22704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9872" y="6168853"/>
            <a:ext cx="1064228" cy="69867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F644A22-445A-A5E2-2C36-6B0464998946}"/>
              </a:ext>
            </a:extLst>
          </p:cNvPr>
          <p:cNvSpPr txBox="1"/>
          <p:nvPr/>
        </p:nvSpPr>
        <p:spPr>
          <a:xfrm>
            <a:off x="9084570" y="4275958"/>
            <a:ext cx="2443707" cy="646331"/>
          </a:xfrm>
          <a:prstGeom prst="rect">
            <a:avLst/>
          </a:prstGeom>
          <a:solidFill>
            <a:schemeClr val="bg1"/>
          </a:solidFill>
          <a:ln>
            <a:solidFill>
              <a:srgbClr val="4B473B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Vindplaats ijzertijd/Romeinse tijd</a:t>
            </a:r>
          </a:p>
        </p:txBody>
      </p:sp>
      <p:pic>
        <p:nvPicPr>
          <p:cNvPr id="7" name="Afbeelding 6" descr="Afbeelding met transport, buitenshuis, hemel, Bouwmateriaal&#10;&#10;Door AI gegenereerde inhoud is mogelijk onjuist.">
            <a:extLst>
              <a:ext uri="{FF2B5EF4-FFF2-40B4-BE49-F238E27FC236}">
                <a16:creationId xmlns:a16="http://schemas.microsoft.com/office/drawing/2014/main" id="{CDE5A204-08F6-3D83-1B3A-D3B75982E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75" y="4271433"/>
            <a:ext cx="43243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4427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54C9B56-7C4D-2875-841B-F49B36F65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Arial"/>
                <a:cs typeface="Arial"/>
              </a:rPr>
              <a:t>Werkzaamheden Lunenburgerwaard - Oost</a:t>
            </a:r>
            <a:endParaRPr lang="nl-NL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7B99CDA-FCA3-4219-931B-2DF95F9E2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198255"/>
            <a:ext cx="6756515" cy="371301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nl-NL">
                <a:latin typeface="Arial"/>
                <a:cs typeface="Arial"/>
              </a:rPr>
              <a:t>Van juni tot en met het najaar damwanden aanbrengen binnendijks</a:t>
            </a:r>
            <a:endParaRPr lang="en-US"/>
          </a:p>
          <a:p>
            <a:pPr>
              <a:lnSpc>
                <a:spcPct val="110000"/>
              </a:lnSpc>
            </a:pPr>
            <a:r>
              <a:rPr lang="nl-NL">
                <a:latin typeface="Arial"/>
                <a:cs typeface="Arial"/>
              </a:rPr>
              <a:t>Starten aan de oostzijde van Gravenbol </a:t>
            </a:r>
          </a:p>
          <a:p>
            <a:pPr>
              <a:lnSpc>
                <a:spcPct val="110000"/>
              </a:lnSpc>
            </a:pPr>
            <a:r>
              <a:rPr lang="nl-NL">
                <a:latin typeface="Arial"/>
                <a:cs typeface="Arial"/>
              </a:rPr>
              <a:t>Werken tot aan de bouwweg</a:t>
            </a:r>
          </a:p>
          <a:p>
            <a:pPr>
              <a:lnSpc>
                <a:spcPct val="110000"/>
              </a:lnSpc>
            </a:pPr>
            <a:r>
              <a:rPr lang="nl-NL">
                <a:latin typeface="Arial"/>
                <a:cs typeface="Arial"/>
              </a:rPr>
              <a:t>Detailplanning wordt nu gemaakt</a:t>
            </a:r>
          </a:p>
          <a:p>
            <a:pPr>
              <a:lnSpc>
                <a:spcPct val="110000"/>
              </a:lnSpc>
            </a:pPr>
            <a:r>
              <a:rPr lang="nl-NL">
                <a:latin typeface="Arial"/>
                <a:cs typeface="Arial"/>
              </a:rPr>
              <a:t>De weg blijft vooralsnog open</a:t>
            </a:r>
          </a:p>
          <a:p>
            <a:pPr>
              <a:lnSpc>
                <a:spcPct val="110000"/>
              </a:lnSpc>
            </a:pPr>
            <a:r>
              <a:rPr lang="nl-NL">
                <a:latin typeface="Arial"/>
                <a:cs typeface="Arial"/>
              </a:rPr>
              <a:t>Vanaf half april worden aanwonenden geïnformeerd</a:t>
            </a:r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2B483A-75C3-655C-4E5C-DBE518AD3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9872" y="6168853"/>
            <a:ext cx="1064228" cy="69867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2E7BCCF-3C9C-C753-B593-A276B15C8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" b="40"/>
          <a:stretch/>
        </p:blipFill>
        <p:spPr>
          <a:xfrm>
            <a:off x="8694127" y="-1953"/>
            <a:ext cx="3511146" cy="616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001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94CAD4A-39F7-4D3B-B345-CA48D4F96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5819486" cy="1335088"/>
          </a:xfrm>
        </p:spPr>
        <p:txBody>
          <a:bodyPr/>
          <a:lstStyle/>
          <a:p>
            <a:r>
              <a:rPr lang="nl-NL">
                <a:latin typeface="Arial"/>
                <a:cs typeface="Arial"/>
              </a:rPr>
              <a:t>Programma</a:t>
            </a:r>
            <a:endParaRPr lang="nl-NL"/>
          </a:p>
        </p:txBody>
      </p:sp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05334E45-9C7D-8218-BA33-0520CC12F7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0" t="148" r="23096" b="-148"/>
          <a:stretch>
            <a:fillRect/>
          </a:stretch>
        </p:blipFill>
        <p:spPr>
          <a:xfrm>
            <a:off x="1" y="0"/>
            <a:ext cx="3558132" cy="6189667"/>
          </a:xfr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7E7E2E8-BB2B-E950-BFD5-CBEA89C6039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nl-NL" sz="2000"/>
              <a:t>Ontvangst</a:t>
            </a:r>
          </a:p>
          <a:p>
            <a:pPr marL="0" indent="0">
              <a:buNone/>
            </a:pPr>
            <a:endParaRPr lang="nl-NL" sz="2000" u="sng"/>
          </a:p>
          <a:p>
            <a:pPr marL="0" indent="0">
              <a:buNone/>
            </a:pPr>
            <a:r>
              <a:rPr lang="nl-NL" sz="2000" u="sng"/>
              <a:t>Presentatie</a:t>
            </a:r>
          </a:p>
          <a:p>
            <a:pPr marL="0" indent="0">
              <a:buNone/>
            </a:pPr>
            <a:r>
              <a:rPr lang="nl-NL" sz="2000"/>
              <a:t>Waar staan we?</a:t>
            </a:r>
          </a:p>
          <a:p>
            <a:pPr marL="0" indent="0">
              <a:buNone/>
            </a:pPr>
            <a:r>
              <a:rPr lang="nl-NL" sz="2000"/>
              <a:t>Samenwerken</a:t>
            </a:r>
          </a:p>
          <a:p>
            <a:pPr marL="0" indent="0">
              <a:buNone/>
            </a:pPr>
            <a:r>
              <a:rPr lang="nl-NL" sz="2000"/>
              <a:t>Verkeersmaatregelen</a:t>
            </a:r>
          </a:p>
          <a:p>
            <a:pPr marL="0" indent="0">
              <a:buNone/>
            </a:pPr>
            <a:r>
              <a:rPr lang="nl-NL" sz="2000"/>
              <a:t>Werkzaamheden dijkversterking</a:t>
            </a:r>
          </a:p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r>
              <a:rPr lang="nl-NL" sz="2000" u="sng"/>
              <a:t>Vrije rondgang</a:t>
            </a:r>
          </a:p>
          <a:p>
            <a:pPr marL="0" indent="0">
              <a:buNone/>
            </a:pPr>
            <a:r>
              <a:rPr lang="nl-NL" sz="2000"/>
              <a:t>Medewerkers beschikbaar voor informatie en vragen</a:t>
            </a:r>
          </a:p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56D8E5-6E9B-9DCF-3AD4-254822E89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9872" y="6168853"/>
            <a:ext cx="1064228" cy="69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9919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0DC853C-1DCF-E21A-DA96-2FF1945D29C3}"/>
              </a:ext>
            </a:extLst>
          </p:cNvPr>
          <p:cNvSpPr txBox="1"/>
          <p:nvPr/>
        </p:nvSpPr>
        <p:spPr>
          <a:xfrm>
            <a:off x="1750019" y="5616711"/>
            <a:ext cx="11165416" cy="11172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l-NL" sz="5400">
                <a:solidFill>
                  <a:srgbClr val="FF0000"/>
                </a:solidFill>
                <a:latin typeface="Arial"/>
                <a:cs typeface="Arial"/>
              </a:rPr>
              <a:t>Let op: dit is onder voorbehoud</a:t>
            </a:r>
            <a:endParaRPr lang="nl-NL" sz="5400">
              <a:solidFill>
                <a:srgbClr val="FF0000"/>
              </a:solidFill>
            </a:endParaRPr>
          </a:p>
          <a:p>
            <a:pPr algn="l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DE06EE1-98AD-710A-0148-86D7E0DA1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Arial"/>
                <a:cs typeface="Arial"/>
              </a:rPr>
              <a:t>Werkzaamheden vooruitblik zomervakantie tot eind 2026</a:t>
            </a:r>
            <a:endParaRPr lang="nl-NL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AECA2E1C-EBF9-A342-9E14-96A58B1FCD4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0661" r="30661"/>
          <a:stretch/>
        </p:blipFill>
        <p:spPr>
          <a:xfrm>
            <a:off x="8610600" y="1891612"/>
            <a:ext cx="3581400" cy="2386667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AC89577-96D2-57E5-116B-A1CF93C27E6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8836" y="1701211"/>
            <a:ext cx="7534564" cy="39141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latin typeface="Arial"/>
                <a:cs typeface="Arial"/>
              </a:rPr>
              <a:t>Laatste damwanden </a:t>
            </a:r>
            <a:r>
              <a:rPr lang="nl-NL" dirty="0" err="1">
                <a:latin typeface="Arial"/>
                <a:cs typeface="Arial"/>
              </a:rPr>
              <a:t>thv</a:t>
            </a:r>
            <a:r>
              <a:rPr lang="nl-NL" dirty="0">
                <a:latin typeface="Arial"/>
                <a:cs typeface="Arial"/>
              </a:rPr>
              <a:t> Landgoed Kolland en grondwerk</a:t>
            </a:r>
            <a:endParaRPr lang="nl-NL" dirty="0"/>
          </a:p>
          <a:p>
            <a:r>
              <a:rPr lang="nl-NL" dirty="0">
                <a:latin typeface="Arial"/>
                <a:cs typeface="Arial"/>
              </a:rPr>
              <a:t>Beheerafritten dijkvak Oud-Kolland en werken aan de waterhuishouding binnendijks</a:t>
            </a:r>
            <a:endParaRPr lang="nl-NL" dirty="0"/>
          </a:p>
          <a:p>
            <a:r>
              <a:rPr lang="nl-NL" dirty="0">
                <a:latin typeface="Arial"/>
                <a:cs typeface="Arial"/>
              </a:rPr>
              <a:t>Damwanden van het Inundatiekanaal naar de Beermuur bij de Graanschuur </a:t>
            </a:r>
            <a:endParaRPr lang="nl-NL" dirty="0"/>
          </a:p>
          <a:p>
            <a:r>
              <a:rPr lang="nl-NL" dirty="0">
                <a:latin typeface="Arial"/>
                <a:cs typeface="Arial"/>
              </a:rPr>
              <a:t>Damwanden van de Beermuur naar de aansluiting Kasteel (Lekdijk-Oost 2 t/m 5) 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891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3ABD2-1932-5C04-AEF3-EE7216197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0BE308-894A-7D9D-2F2E-332B4DF8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"/>
                <a:cs typeface="Arial"/>
              </a:rPr>
              <a:t>Werkzaamheden – vooruitblik 2027 1/2</a:t>
            </a:r>
            <a:endParaRPr lang="nl-NL" dirty="0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A7CD0DD6-76F3-BD80-E503-6D590ECABC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>
          <a:xfrm>
            <a:off x="8607340" y="-140778"/>
            <a:ext cx="3584660" cy="6333454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92A235A-B6AE-821C-551F-F7950DE8AAFE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latin typeface="Arial"/>
                <a:cs typeface="Arial"/>
              </a:rPr>
              <a:t>Kruinophogingen tussen Rijndijk 7 en Lekdijk 18a </a:t>
            </a:r>
            <a:endParaRPr lang="nl-NL" dirty="0"/>
          </a:p>
          <a:p>
            <a:pPr lvl="1"/>
            <a:r>
              <a:rPr lang="nl-NL" dirty="0">
                <a:latin typeface="Arial"/>
                <a:cs typeface="Arial"/>
              </a:rPr>
              <a:t>Uitvoering verwacht rond de zomer 2027 </a:t>
            </a:r>
          </a:p>
          <a:p>
            <a:pPr lvl="1"/>
            <a:r>
              <a:rPr lang="nl-NL" dirty="0">
                <a:latin typeface="Arial"/>
                <a:cs typeface="Arial"/>
              </a:rPr>
              <a:t>Ophoging enkele centimeters tot ongeveer 30 cm</a:t>
            </a:r>
            <a:endParaRPr lang="nl-NL" dirty="0"/>
          </a:p>
          <a:p>
            <a:pPr lvl="1"/>
            <a:r>
              <a:rPr lang="nl-NL" dirty="0">
                <a:latin typeface="Arial"/>
                <a:cs typeface="Arial"/>
              </a:rPr>
              <a:t>Over het hele vak waar de kruinverhoging plaats vindt, wordt aaneengesloten nieuwe deklaag gedraaid om geen ‘lappendeken’ te </a:t>
            </a:r>
            <a:r>
              <a:rPr lang="nl-NL" dirty="0" err="1">
                <a:latin typeface="Arial"/>
                <a:cs typeface="Arial"/>
              </a:rPr>
              <a:t>creëeren</a:t>
            </a:r>
            <a:endParaRPr lang="nl-NL" dirty="0">
              <a:latin typeface="Arial"/>
              <a:cs typeface="Arial"/>
            </a:endParaRPr>
          </a:p>
          <a:p>
            <a:pPr lvl="1"/>
            <a:r>
              <a:rPr lang="nl-NL" dirty="0">
                <a:latin typeface="Arial"/>
                <a:cs typeface="Arial"/>
              </a:rPr>
              <a:t>Fasering om de hinder zo beperkt als mogelijk te houden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4641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13521-7994-257B-A1B2-01E1BC4E7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7BAFA3-3919-6062-06B5-5BFD2E9C6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Arial"/>
                <a:cs typeface="Arial"/>
              </a:rPr>
              <a:t>Werkzaamheden – vooruitblik 2027 2/2</a:t>
            </a:r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8FC7562-6CA6-2568-3817-228CFC37EB61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latin typeface="Arial"/>
                <a:cs typeface="Arial"/>
              </a:rPr>
              <a:t>Werkzaamheden binnendijks Lunenburgerwaard West (Wijk bij Duurstede)</a:t>
            </a:r>
          </a:p>
          <a:p>
            <a:r>
              <a:rPr lang="nl-NL" dirty="0">
                <a:latin typeface="Arial"/>
                <a:cs typeface="Arial"/>
              </a:rPr>
              <a:t>Werkzaamheden binnendijks (Sluis Amerongen)</a:t>
            </a:r>
            <a:endParaRPr lang="nl-NL" dirty="0"/>
          </a:p>
          <a:p>
            <a:r>
              <a:rPr lang="nl-NL" dirty="0">
                <a:latin typeface="Arial"/>
                <a:cs typeface="Arial"/>
              </a:rPr>
              <a:t>Werkzaamheden aan de Hank (Sluis)</a:t>
            </a:r>
            <a:endParaRPr lang="nl-NL" dirty="0"/>
          </a:p>
          <a:p>
            <a:r>
              <a:rPr lang="nl-NL" dirty="0">
                <a:latin typeface="Arial"/>
                <a:cs typeface="Arial"/>
              </a:rPr>
              <a:t>Mogelijke wegvernieuwing in opdracht van gemeente Utrechtse Heuvelrug (vanaf de Gravenbol tot aan Amerongen)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23" name="Tijdelijke aanduiding voor afbeelding 22" descr="Afbeelding met buitenshuis, hemel, grond, Landvoertuig&#10;&#10;Door AI gegenereerde inhoud is mogelijk onjuist.">
            <a:extLst>
              <a:ext uri="{FF2B5EF4-FFF2-40B4-BE49-F238E27FC236}">
                <a16:creationId xmlns:a16="http://schemas.microsoft.com/office/drawing/2014/main" id="{AE18B553-C48C-0BBF-7388-9E67269225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853" t="-211" r="37100"/>
          <a:stretch>
            <a:fillRect/>
          </a:stretch>
        </p:blipFill>
        <p:spPr>
          <a:xfrm>
            <a:off x="8938683" y="3531"/>
            <a:ext cx="3248190" cy="623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62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D0931-3201-7706-00B0-B5987F85F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6FED5BA-16AD-F45C-2CE1-38E37EE66A7C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rcRect l="14451" t="61" r="-125" b="63"/>
          <a:stretch>
            <a:fillRect/>
          </a:stretch>
        </p:blipFill>
        <p:spPr>
          <a:xfrm>
            <a:off x="-2103" y="-381"/>
            <a:ext cx="7094117" cy="6181404"/>
          </a:xfrm>
          <a:prstGeom prst="rect">
            <a:avLst/>
          </a:prstGeom>
          <a:solidFill>
            <a:srgbClr val="E8E8E8"/>
          </a:solidFill>
        </p:spPr>
      </p:pic>
      <p:pic>
        <p:nvPicPr>
          <p:cNvPr id="2" name="Afbeelding 1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1FB7BFA9-764D-E3BA-9048-AEBFCD873C6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478" y="-1"/>
            <a:ext cx="1445242" cy="1877760"/>
          </a:xfrm>
          <a:prstGeom prst="rect">
            <a:avLst/>
          </a:prstGeom>
        </p:spPr>
      </p:pic>
      <p:pic>
        <p:nvPicPr>
          <p:cNvPr id="3" name="Afbeelding 2" descr="Afbeelding met rood, Graphics, Kleurrijkheid, Karmijn&#10;&#10;Door AI gegenereerde inhoud is mogelijk onjuist.">
            <a:extLst>
              <a:ext uri="{FF2B5EF4-FFF2-40B4-BE49-F238E27FC236}">
                <a16:creationId xmlns:a16="http://schemas.microsoft.com/office/drawing/2014/main" id="{BBF84E7F-76B5-0468-B2E5-82754F4A1D4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97"/>
          <a:stretch>
            <a:fillRect/>
          </a:stretch>
        </p:blipFill>
        <p:spPr>
          <a:xfrm>
            <a:off x="11445895" y="276098"/>
            <a:ext cx="746105" cy="1325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EB0BA-B59E-3E71-0AC0-A74BE91B8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9872" y="6168853"/>
            <a:ext cx="1064228" cy="69867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A978DE9-71B8-BFCB-E905-01F22ADFBAD0}"/>
              </a:ext>
            </a:extLst>
          </p:cNvPr>
          <p:cNvSpPr txBox="1"/>
          <p:nvPr/>
        </p:nvSpPr>
        <p:spPr>
          <a:xfrm>
            <a:off x="7810500" y="3185582"/>
            <a:ext cx="3545416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000"/>
              <a:t>We werken met groot materieel</a:t>
            </a:r>
          </a:p>
          <a:p>
            <a:endParaRPr lang="nl-NL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092608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inhoud 2" descr="Afbeelding met buitenshuis, boom, gras, hemel&#10;&#10;Door AI gegenereerde inhoud is mogelijk onjuist.">
            <a:extLst>
              <a:ext uri="{FF2B5EF4-FFF2-40B4-BE49-F238E27FC236}">
                <a16:creationId xmlns:a16="http://schemas.microsoft.com/office/drawing/2014/main" id="{A4B5DAB4-43A2-7A1E-5165-A8713A6DEA18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rcRect l="38781" b="38125"/>
          <a:stretch>
            <a:fillRect/>
          </a:stretch>
        </p:blipFill>
        <p:spPr>
          <a:xfrm>
            <a:off x="4540250" y="1989667"/>
            <a:ext cx="7655160" cy="4198232"/>
          </a:xfrm>
          <a:prstGeom prst="rect">
            <a:avLst/>
          </a:prstGeom>
          <a:solidFill>
            <a:srgbClr val="E8E8E8"/>
          </a:solidFill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E1B549C-022D-24D1-6B29-03F07215E250}"/>
              </a:ext>
            </a:extLst>
          </p:cNvPr>
          <p:cNvSpPr txBox="1"/>
          <p:nvPr/>
        </p:nvSpPr>
        <p:spPr>
          <a:xfrm>
            <a:off x="698500" y="2307166"/>
            <a:ext cx="2878666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000"/>
              <a:t>Zie jij mij?</a:t>
            </a:r>
          </a:p>
          <a:p>
            <a:endParaRPr lang="nl-NL" sz="4000"/>
          </a:p>
          <a:p>
            <a:r>
              <a:rPr lang="nl-NL" sz="4000"/>
              <a:t>Dan zie ik jou!</a:t>
            </a:r>
          </a:p>
        </p:txBody>
      </p:sp>
    </p:spTree>
    <p:extLst>
      <p:ext uri="{BB962C8B-B14F-4D97-AF65-F5344CB8AC3E}">
        <p14:creationId xmlns:p14="http://schemas.microsoft.com/office/powerpoint/2010/main" val="2199072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9D301-7A5A-7D77-327A-93D0E0C26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454ADA5-E8A1-2B92-BF9A-3B15AB487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682" y="2339840"/>
            <a:ext cx="8924636" cy="1325563"/>
          </a:xfrm>
        </p:spPr>
        <p:txBody>
          <a:bodyPr/>
          <a:lstStyle/>
          <a:p>
            <a:pPr algn="ctr"/>
            <a:r>
              <a:rPr lang="nl-NL" b="1">
                <a:solidFill>
                  <a:srgbClr val="006DB6"/>
                </a:solidFill>
                <a:latin typeface="Arial"/>
                <a:cs typeface="Arial"/>
              </a:rPr>
              <a:t>Dank voor uw aandacht!</a:t>
            </a:r>
            <a:endParaRPr lang="nl-NL" b="1">
              <a:solidFill>
                <a:srgbClr val="006DB6"/>
              </a:solidFill>
            </a:endParaRP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F781319D-9AB4-B240-CB7E-DF2F731B0274}"/>
              </a:ext>
            </a:extLst>
          </p:cNvPr>
          <p:cNvSpPr txBox="1">
            <a:spLocks/>
          </p:cNvSpPr>
          <p:nvPr/>
        </p:nvSpPr>
        <p:spPr>
          <a:xfrm>
            <a:off x="1633682" y="3095354"/>
            <a:ext cx="8924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nl-NL" sz="3200">
                <a:solidFill>
                  <a:srgbClr val="006DB6"/>
                </a:solidFill>
              </a:rPr>
              <a:t>www.hdsr.nl/sterkelekdijk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8A382E-8BA1-128C-3F24-83E63C61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9872" y="6168853"/>
            <a:ext cx="1064228" cy="69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00238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ertitel 3">
            <a:extLst>
              <a:ext uri="{FF2B5EF4-FFF2-40B4-BE49-F238E27FC236}">
                <a16:creationId xmlns:a16="http://schemas.microsoft.com/office/drawing/2014/main" id="{78A9FBB5-7E46-E3F5-399F-6FEAC45C724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457855" y="4391008"/>
            <a:ext cx="7276290" cy="1655762"/>
          </a:xfrm>
        </p:spPr>
        <p:txBody>
          <a:bodyPr/>
          <a:lstStyle/>
          <a:p>
            <a:pPr marL="0" indent="0" algn="ctr">
              <a:buNone/>
            </a:pPr>
            <a:r>
              <a:rPr lang="nl-NL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Wijk bij Duurstede - Amerongen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F63FD07-2602-4C72-22D6-BCB8151EAB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76485" y="2023505"/>
            <a:ext cx="6439030" cy="2071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39CD6-D16D-D653-8083-63102D428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9872" y="6168853"/>
            <a:ext cx="1064228" cy="69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2379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71DFF-3039-A313-99B4-A57E52F67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2F87EB3-98DE-023E-3C83-894DC6A7A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2" y="0"/>
            <a:ext cx="5819486" cy="1335088"/>
          </a:xfrm>
        </p:spPr>
        <p:txBody>
          <a:bodyPr/>
          <a:lstStyle/>
          <a:p>
            <a:r>
              <a:rPr lang="nl-NL">
                <a:latin typeface="Arial"/>
                <a:cs typeface="Arial"/>
              </a:rPr>
              <a:t>Waar staan we?</a:t>
            </a:r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6416D98-C7D0-A954-E37B-87466B6FB78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7D5D76-4060-1CCA-87A8-3F3A0B9E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9872" y="6168853"/>
            <a:ext cx="1064228" cy="69867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F83D34C-3185-308E-F047-3D6E5E78C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836" y="990181"/>
            <a:ext cx="7118041" cy="506036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ABC360E-6565-C786-9F88-A9B916BD510B}"/>
              </a:ext>
            </a:extLst>
          </p:cNvPr>
          <p:cNvSpPr txBox="1"/>
          <p:nvPr/>
        </p:nvSpPr>
        <p:spPr>
          <a:xfrm>
            <a:off x="7805882" y="2449286"/>
            <a:ext cx="422365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Wijk bij Duurstede – Amerongen (WAM)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0C6FE94-EF6C-0A5A-72E4-2EFFD319BBBB}"/>
              </a:ext>
            </a:extLst>
          </p:cNvPr>
          <p:cNvSpPr txBox="1"/>
          <p:nvPr/>
        </p:nvSpPr>
        <p:spPr>
          <a:xfrm>
            <a:off x="8001000" y="3077936"/>
            <a:ext cx="357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Voorbereiding: 2017-2025</a:t>
            </a:r>
          </a:p>
          <a:p>
            <a:r>
              <a:rPr lang="nl-NL"/>
              <a:t>Start uitvoering: september 2025</a:t>
            </a:r>
          </a:p>
          <a:p>
            <a:r>
              <a:rPr lang="nl-NL"/>
              <a:t>Beoogde oplevering: Q1 2028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ACF2EED-0293-06DC-43E2-6C9A1A60E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722" y="805963"/>
            <a:ext cx="1839914" cy="73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6675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77280-D3E9-4A1F-5821-BF386D452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ACFE35C-BE83-6CE1-4D63-73252BBB9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40" y="47360"/>
            <a:ext cx="5819486" cy="1335088"/>
          </a:xfrm>
        </p:spPr>
        <p:txBody>
          <a:bodyPr/>
          <a:lstStyle/>
          <a:p>
            <a:r>
              <a:rPr lang="nl-NL">
                <a:latin typeface="Arial"/>
                <a:cs typeface="Arial"/>
              </a:rPr>
              <a:t>Samenwerken</a:t>
            </a:r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19BA38B-FFA0-F876-3C6A-935DD398612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D73F50-801C-B3EF-6B36-5C22DC7D3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9872" y="6168853"/>
            <a:ext cx="1064228" cy="698673"/>
          </a:xfrm>
          <a:prstGeom prst="rect">
            <a:avLst/>
          </a:prstGeom>
        </p:spPr>
      </p:pic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0591461-EC92-6CF3-D1D0-C69770B967FD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D7C4AFF-E10E-F20E-9D66-035F2C1A6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43" y="1243010"/>
            <a:ext cx="4890407" cy="4898024"/>
          </a:xfrm>
          <a:prstGeom prst="rect">
            <a:avLst/>
          </a:prstGeom>
        </p:spPr>
      </p:pic>
      <p:pic>
        <p:nvPicPr>
          <p:cNvPr id="12" name="Picture 2" descr="Foto ondertekening">
            <a:extLst>
              <a:ext uri="{FF2B5EF4-FFF2-40B4-BE49-F238E27FC236}">
                <a16:creationId xmlns:a16="http://schemas.microsoft.com/office/drawing/2014/main" id="{E2C075A6-4EFD-4CCF-524A-B14762311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596" y="1943195"/>
            <a:ext cx="5309433" cy="366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11568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08DFA-B625-896A-E034-6D6AF0B2C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D3648A4-E297-DD0C-5F75-958DF3C69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57" y="133831"/>
            <a:ext cx="8999763" cy="1335088"/>
          </a:xfrm>
        </p:spPr>
        <p:txBody>
          <a:bodyPr>
            <a:normAutofit fontScale="90000"/>
          </a:bodyPr>
          <a:lstStyle/>
          <a:p>
            <a:r>
              <a:rPr lang="nl-NL">
                <a:latin typeface="Arial"/>
                <a:cs typeface="Arial"/>
              </a:rPr>
              <a:t>Natuurontwikkeling Lunenburgerwaard</a:t>
            </a:r>
            <a:br>
              <a:rPr lang="nl-NL">
                <a:latin typeface="Arial"/>
                <a:cs typeface="Arial"/>
              </a:rPr>
            </a:br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781A47C-8899-CD27-D534-A0E5724EC053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A992BD-79C4-6938-7EBF-194C6920D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9872" y="6168853"/>
            <a:ext cx="1064228" cy="698673"/>
          </a:xfrm>
          <a:prstGeom prst="rect">
            <a:avLst/>
          </a:prstGeom>
        </p:spPr>
      </p:pic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38CAF932-210E-D902-1BA6-286E5A8689EA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A65F081-ECA6-A3D7-D066-79234FF43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551" y="1167267"/>
            <a:ext cx="7189116" cy="476735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0CF918C-F2EC-3EDF-5E40-2CC398DD4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b="33"/>
          <a:stretch/>
        </p:blipFill>
        <p:spPr>
          <a:xfrm>
            <a:off x="7166602" y="4018023"/>
            <a:ext cx="4406562" cy="191660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905AE84E-7FDC-9AC2-5D9D-F31247ACB2AF}"/>
              </a:ext>
            </a:extLst>
          </p:cNvPr>
          <p:cNvSpPr txBox="1"/>
          <p:nvPr/>
        </p:nvSpPr>
        <p:spPr>
          <a:xfrm>
            <a:off x="8690146" y="485832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3D99CE8-F6B6-B029-EA0F-2D16139DEDC6}"/>
              </a:ext>
            </a:extLst>
          </p:cNvPr>
          <p:cNvSpPr txBox="1"/>
          <p:nvPr/>
        </p:nvSpPr>
        <p:spPr>
          <a:xfrm>
            <a:off x="8947492" y="2302799"/>
            <a:ext cx="195810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/>
              <a:t>Bijna 10 hectare </a:t>
            </a:r>
          </a:p>
          <a:p>
            <a:r>
              <a:rPr lang="nl-NL"/>
              <a:t>Boven en naast bentonietmat</a:t>
            </a:r>
          </a:p>
        </p:txBody>
      </p:sp>
    </p:spTree>
    <p:extLst>
      <p:ext uri="{BB962C8B-B14F-4D97-AF65-F5344CB8AC3E}">
        <p14:creationId xmlns:p14="http://schemas.microsoft.com/office/powerpoint/2010/main" val="246054943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12E00-68A0-10DA-59BA-4708805A7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EB9E991-1D6E-4D2B-6339-1E390F487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25" y="3429000"/>
            <a:ext cx="8708936" cy="1335088"/>
          </a:xfrm>
        </p:spPr>
        <p:txBody>
          <a:bodyPr>
            <a:normAutofit/>
          </a:bodyPr>
          <a:lstStyle/>
          <a:p>
            <a:r>
              <a:rPr lang="nl-NL" sz="3200"/>
              <a:t>Voetpad Beermuur - </a:t>
            </a:r>
            <a:r>
              <a:rPr lang="nl-NL" sz="3200" err="1"/>
              <a:t>Aalswaard</a:t>
            </a:r>
            <a:endParaRPr lang="nl-NL" sz="320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52FB76E-8248-9BFC-0D76-1A527B24A3C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endParaRPr lang="nl-NL" sz="20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212478B-C4C4-D4A8-DD46-91407AB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6620" y="1927575"/>
            <a:ext cx="4297831" cy="470170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7983424-D691-D36B-7410-77A18B96C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29" y="244191"/>
            <a:ext cx="7039371" cy="3124376"/>
          </a:xfrm>
          <a:prstGeom prst="rect">
            <a:avLst/>
          </a:prstGeom>
          <a:effectLst/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F436185-69EB-F7E3-1F0A-766F40EEA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10" y="4534225"/>
            <a:ext cx="2034999" cy="147370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E319BB4-151C-7FF8-B6D9-6F43C5589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" b="148"/>
          <a:stretch/>
        </p:blipFill>
        <p:spPr>
          <a:xfrm>
            <a:off x="5108284" y="4759025"/>
            <a:ext cx="2165572" cy="187025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6443A480-0B39-4195-E8C1-C24EC63C12D3}"/>
              </a:ext>
            </a:extLst>
          </p:cNvPr>
          <p:cNvSpPr txBox="1"/>
          <p:nvPr/>
        </p:nvSpPr>
        <p:spPr>
          <a:xfrm>
            <a:off x="6536295" y="5602965"/>
            <a:ext cx="96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30159708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8CF2B-B707-AE4E-1F90-51D499E75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9165E1C-0E7E-D912-76A3-FC033CA7E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800" y="397459"/>
            <a:ext cx="8708936" cy="1335088"/>
          </a:xfrm>
        </p:spPr>
        <p:txBody>
          <a:bodyPr>
            <a:normAutofit/>
          </a:bodyPr>
          <a:lstStyle/>
          <a:p>
            <a:r>
              <a:rPr lang="nl-NL" sz="3200"/>
              <a:t>Rustpunten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B20FDD2-6D41-493B-92F7-EF9D20A7931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endParaRPr lang="nl-NL" sz="200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566B620-25A9-97F4-F9A2-1634EC5E8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361" y="2424035"/>
            <a:ext cx="8896350" cy="39433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698E304-2754-9032-2B28-9AC36CA5A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715" y="612839"/>
            <a:ext cx="3907552" cy="22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8984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C7983-569A-2AE0-B31E-E7B3D211D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215B321-4081-F0D2-3F3A-964B949F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2" y="88099"/>
            <a:ext cx="9539679" cy="1335088"/>
          </a:xfrm>
        </p:spPr>
        <p:txBody>
          <a:bodyPr/>
          <a:lstStyle/>
          <a:p>
            <a:r>
              <a:rPr lang="nl-NL">
                <a:latin typeface="Arial"/>
                <a:cs typeface="Arial"/>
              </a:rPr>
              <a:t>Verkeersmaatregelen buitengebied</a:t>
            </a:r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E979C8C-A5EA-FEAE-1452-ACA3C82C9273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DC2F8E-5939-4535-30FB-B965ED4EE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9872" y="6168853"/>
            <a:ext cx="1064228" cy="698673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64B9E1BE-4C6F-F932-E033-8B25D811C8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76E443DA-D1E5-9769-4F03-A2C0C2E40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745" y="2157247"/>
            <a:ext cx="2149012" cy="384840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213D77C-52E4-490E-97FA-EE0481BAA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717" y="1267329"/>
            <a:ext cx="5953468" cy="477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7900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81619-B170-795E-5C31-FC4B3EF3B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E224566-4BAA-DBE4-3BC9-05D5E7F14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64" y="197012"/>
            <a:ext cx="5819486" cy="1335088"/>
          </a:xfrm>
        </p:spPr>
        <p:txBody>
          <a:bodyPr/>
          <a:lstStyle/>
          <a:p>
            <a:r>
              <a:rPr lang="nl-NL">
                <a:latin typeface="Arial"/>
                <a:cs typeface="Arial"/>
              </a:rPr>
              <a:t>Hoe gaat het nu?</a:t>
            </a:r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83CED3-D932-7367-2609-D401B499F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9872" y="6168853"/>
            <a:ext cx="1064228" cy="69867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F035264-6505-3457-163C-C1D579441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68" y="611671"/>
            <a:ext cx="3278350" cy="2046250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3B459E10-DEE6-0492-6A43-EBB23D083723}"/>
              </a:ext>
            </a:extLst>
          </p:cNvPr>
          <p:cNvSpPr txBox="1"/>
          <p:nvPr/>
        </p:nvSpPr>
        <p:spPr>
          <a:xfrm>
            <a:off x="1008239" y="1532100"/>
            <a:ext cx="79547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/>
              <a:t>Effectief  en uitdagend</a:t>
            </a:r>
            <a:r>
              <a:rPr lang="nl-NL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In bedrijf houden slagbomen is in praktijk lastig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/>
              <a:t>Schades door aanrijdingen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/>
              <a:t>Vandalisme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/>
              <a:t>Storingen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Veel verkeer zonder ontheffing bij slagbomen – drukte rondom slagbomen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Hard rijden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E808CDD4-53FE-FC03-5BA8-D133AED677AD}"/>
              </a:ext>
            </a:extLst>
          </p:cNvPr>
          <p:cNvSpPr txBox="1"/>
          <p:nvPr/>
        </p:nvSpPr>
        <p:spPr>
          <a:xfrm>
            <a:off x="976959" y="3798666"/>
            <a:ext cx="6972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/>
              <a:t>Wat gaan we doen</a:t>
            </a:r>
            <a:r>
              <a:rPr lang="nl-NL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Bebording aan randen van gebied wordt aangepast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Plakdrempels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Verplicht ontheffing meenemen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Voorbereidingen treffen voor handhaving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Extra communicatie</a:t>
            </a:r>
          </a:p>
          <a:p>
            <a:endParaRPr lang="nl-NL" b="1"/>
          </a:p>
          <a:p>
            <a:r>
              <a:rPr lang="nl-NL" b="1"/>
              <a:t>Belangrijk: een ontheffing is altijd nodig, ook bij open slagboom!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/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9EC83CF-2CDC-2899-057C-8DAD1573DE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214" r="36804" b="29047"/>
          <a:stretch>
            <a:fillRect/>
          </a:stretch>
        </p:blipFill>
        <p:spPr>
          <a:xfrm>
            <a:off x="8570850" y="3429000"/>
            <a:ext cx="2464026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169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_Sjabloon" id="{CD9751D9-8180-489E-97FA-6729D78BD52D}" vid="{1B440531-C49B-47DF-A62E-DFCA38978EA9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17e796-4e1d-4c16-9184-17ef36be49a1">
      <Terms xmlns="http://schemas.microsoft.com/office/infopath/2007/PartnerControls"/>
    </lcf76f155ced4ddcb4097134ff3c332f>
    <TaxCatchAll xmlns="02816b5b-aa12-42b9-b6d9-cfd769c7adf0" xsi:nil="true"/>
    <Proces_x0020_SLD xmlns="dd17e796-4e1d-4c16-9184-17ef36be49a1" xsi:nil="true"/>
    <Opmerkingen xmlns="dd17e796-4e1d-4c16-9184-17ef36be49a1" xsi:nil="true"/>
    <DMnummer xmlns="dd17e796-4e1d-4c16-9184-17ef36be49a1" xsi:nil="true"/>
    <Doc_x002e__x0020_type_x0020_procesbibliotheek_x0020_SLD xmlns="dd17e796-4e1d-4c16-9184-17ef36be49a1" xsi:nil="true"/>
    <Maghetdocumentweg_x003f_ xmlns="dd17e796-4e1d-4c16-9184-17ef36be49a1">true</Maghetdocumentweg_x003f_>
    <Status xmlns="dd17e796-4e1d-4c16-9184-17ef36be49a1">Published</Status>
    <Locatiebronbestand xmlns="dd17e796-4e1d-4c16-9184-17ef36be49a1" xsi:nil="true"/>
    <Eigenaar xmlns="dd17e796-4e1d-4c16-9184-17ef36be49a1">
      <UserInfo>
        <DisplayName/>
        <AccountId xsi:nil="true"/>
        <AccountType/>
      </UserInfo>
    </Eigenaar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1729CB8BF0E44DBF13441519D3368A" ma:contentTypeVersion="45" ma:contentTypeDescription="Een nieuw document maken." ma:contentTypeScope="" ma:versionID="685ffec68b973547b5ac6110b3482770">
  <xsd:schema xmlns:xsd="http://www.w3.org/2001/XMLSchema" xmlns:xs="http://www.w3.org/2001/XMLSchema" xmlns:p="http://schemas.microsoft.com/office/2006/metadata/properties" xmlns:ns2="dd17e796-4e1d-4c16-9184-17ef36be49a1" xmlns:ns3="02816b5b-aa12-42b9-b6d9-cfd769c7adf0" targetNamespace="http://schemas.microsoft.com/office/2006/metadata/properties" ma:root="true" ma:fieldsID="dceac5a0656eeecda3f0ce8f1ffe9e14" ns2:_="" ns3:_="">
    <xsd:import namespace="dd17e796-4e1d-4c16-9184-17ef36be49a1"/>
    <xsd:import namespace="02816b5b-aa12-42b9-b6d9-cfd769c7ad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DMnummer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Status"/>
                <xsd:element ref="ns2:Maghetdocumentweg_x003f_" minOccurs="0"/>
                <xsd:element ref="ns2:Eigenaar" minOccurs="0"/>
                <xsd:element ref="ns2:Locatiebronbestand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Proces_x0020_SLD" minOccurs="0"/>
                <xsd:element ref="ns2:Doc_x002e__x0020_type_x0020_procesbibliotheek_x0020_SLD" minOccurs="0"/>
                <xsd:element ref="ns2:MediaServiceObjectDetectorVersions" minOccurs="0"/>
                <xsd:element ref="ns2:MediaServiceSearchProperties" minOccurs="0"/>
                <xsd:element ref="ns2:Opmerkinge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7e796-4e1d-4c16-9184-17ef36be49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DMnummer" ma:index="14" nillable="true" ma:displayName="DM nummer" ma:description="Hier schrijf je het DM nummer wanneer het document in DM staat" ma:format="Dropdown" ma:internalName="DMnummer" ma:percentage="FALSE">
      <xsd:simpleType>
        <xsd:restriction base="dms:Number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21" ma:displayName="Status" ma:default="Published" ma:description="De status van het informatieproduct, afhankelijk van de verificatie en vrijgave die het heeft doorlopen. Vanaf published is het document vrijgegeven door het project. Op het verbindingsplatform mogen alleen published documenten. " ma:format="Dropdown" ma:internalName="Status">
      <xsd:simpleType>
        <xsd:restriction base="dms:Choice">
          <xsd:enumeration value="Work in progress"/>
          <xsd:enumeration value="Shared"/>
          <xsd:enumeration value="Published"/>
          <xsd:enumeration value="Archived"/>
        </xsd:restriction>
      </xsd:simpleType>
    </xsd:element>
    <xsd:element name="Maghetdocumentweg_x003f_" ma:index="22" nillable="true" ma:displayName="Mag het document weg? " ma:default="1" ma:description="Na het afronden van dit project zal dit platform en de documentatie verwijderd worden. Alle documentatie staat immers in het project/programma archief in DM. Wanneer dit niet het geval is, of dit document is een uitzondering, vul dan nee in. " ma:format="Dropdown" ma:internalName="Maghetdocumentweg_x003f_">
      <xsd:simpleType>
        <xsd:restriction base="dms:Boolean"/>
      </xsd:simpleType>
    </xsd:element>
    <xsd:element name="Eigenaar" ma:index="23" nillable="true" ma:displayName="Eigenaar" ma:description="Hier vul je de persoon in wie de eigenaar is van het uiteindelijke document. Dat is vaak een IPM rolhouder, niet te verwarren met de opsteller. " ma:format="Dropdown" ma:list="UserInfo" ma:SharePointGroup="0" ma:internalName="Eigenaa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ocatiebronbestand" ma:index="24" nillable="true" ma:displayName="Locatie bronbestand" ma:description="Hier zet je de link of de omschrijving van de locatie waar het originele bestand zich bevindt, zoals bijvoorbeeld de Teams of Sharepoint omgeving. " ma:format="Dropdown" ma:internalName="Locatiebronbestand">
      <xsd:simpleType>
        <xsd:restriction base="dms:Text">
          <xsd:maxLength value="255"/>
        </xsd:restriction>
      </xsd:simple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7" nillable="true" ma:taxonomy="true" ma:internalName="lcf76f155ced4ddcb4097134ff3c332f" ma:taxonomyFieldName="MediaServiceImageTags" ma:displayName="Afbeeldingtags" ma:readOnly="false" ma:fieldId="{5cf76f15-5ced-4ddc-b409-7134ff3c332f}" ma:taxonomyMulti="true" ma:sspId="43864f31-1faa-4c4d-825d-0eb3e5bf65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roces_x0020_SLD" ma:index="29" nillable="true" ma:displayName="Proces SLD" ma:format="Dropdown" ma:internalName="Proces_x0020_SLD">
      <xsd:simpleType>
        <xsd:restriction base="dms:Choice">
          <xsd:enumeration value="0.0.0 - Generiek"/>
          <xsd:enumeration value="3 - Programmaprocessen"/>
          <xsd:enumeration value="3.1 - Besturende Processen"/>
          <xsd:enumeration value="3.1.1 - Programmamanagement"/>
          <xsd:enumeration value="3.1.2 - Besluitvorming"/>
          <xsd:enumeration value="3.2 - Ondersteunende Processen"/>
          <xsd:enumeration value="3.2.1 - Infrastructuurmanagement"/>
          <xsd:enumeration value="3.2.2 - HRM"/>
          <xsd:enumeration value="3.2.4 - Kennismanagement"/>
          <xsd:enumeration value="3.2.5 - Innovatiemanagement"/>
          <xsd:enumeration value="3.3 - Verbeterprocessen"/>
          <xsd:enumeration value="3.3.1 - Procesmanagement"/>
          <xsd:enumeration value="3.3.2 - Kwaliteitsmanagement"/>
          <xsd:enumeration value="3.3.3 - Metingenmanagement"/>
          <xsd:enumeration value="4 - Primaire Processen"/>
          <xsd:enumeration value="4.1 - Project Processen"/>
          <xsd:enumeration value="4.1.1 - Projectmanagement"/>
          <xsd:enumeration value="4.1.2 - Projectbeheersing"/>
          <xsd:enumeration value="4.1.3 - Risicomanagement"/>
          <xsd:enumeration value="4.1.4 - Projectkwaliteitsmanagement"/>
          <xsd:enumeration value="4.1.5 - Informatiemanagement"/>
          <xsd:enumeration value="4.1.6 - Veiligheidsmanagement"/>
          <xsd:enumeration value="4.2 - Technische Processen"/>
          <xsd:enumeration value="4.2.01 - Definiëren stakeholdereisen"/>
          <xsd:enumeration value="4.2.02 - Definiëren systeemeisen"/>
          <xsd:enumeration value="4.2.03 - Ontwerpen"/>
          <xsd:enumeration value="4.2.04 - Verifiëren"/>
          <xsd:enumeration value="4.2.05 - Valideren"/>
          <xsd:enumeration value="4.2.06 - Systeemanalyse"/>
          <xsd:enumeration value="4.2.07 - Uitvoeren"/>
          <xsd:enumeration value="4.2.08 - Vrijkomende materialen"/>
          <xsd:enumeration value="4.2.09 - Instandhouden"/>
          <xsd:enumeration value="4.3 - Omgevingsmanagement Processen"/>
          <xsd:enumeration value="4.3.1 - Verwerven gronden"/>
          <xsd:enumeration value="4.3.2 - Vergunningen en planprocedures"/>
          <xsd:enumeration value="4.3.3 - Kabels &amp; Leidingen derden"/>
          <xsd:enumeration value="4.3.4 - Flora &amp; Fauna"/>
          <xsd:enumeration value="4.3.5 - Archeologie"/>
          <xsd:enumeration value="4.3.6 - Opsporen Ontplofbare Oorlogsresten (OOO)"/>
          <xsd:enumeration value="4.3.7 - Communicatie en participatie"/>
          <xsd:enumeration value="4.3.8 - Beheersen BLV"/>
          <xsd:enumeration value="4.3.9 - Voorkomen schade omgevingsobjecten"/>
          <xsd:enumeration value="4.4 - Contract Processen"/>
          <xsd:enumeration value="4.4.1 - Inkoopmanagement"/>
          <xsd:enumeration value="4.4.2 - Supply management"/>
        </xsd:restriction>
      </xsd:simpleType>
    </xsd:element>
    <xsd:element name="Doc_x002e__x0020_type_x0020_procesbibliotheek_x0020_SLD" ma:index="30" nillable="true" ma:displayName="Doc. type procesbibliotheek SLD" ma:format="Dropdown" ma:internalName="Doc_x002e__x0020_type_x0020_procesbibliotheek_x0020_SLD">
      <xsd:simpleType>
        <xsd:restriction base="dms:Choice">
          <xsd:enumeration value="procesbeschrijving"/>
          <xsd:enumeration value="managementplan"/>
          <xsd:enumeration value="procedurebeschrijving"/>
          <xsd:enumeration value="werkinstructie"/>
          <xsd:enumeration value="format"/>
          <xsd:enumeration value="Life Cycle Model"/>
          <xsd:enumeration value="eisen export"/>
          <xsd:enumeration value="processtandaard"/>
        </xsd:restriction>
      </xsd:simpleType>
    </xsd:element>
    <xsd:element name="MediaServiceObjectDetectorVersions" ma:index="3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pmerkingen" ma:index="33" nillable="true" ma:displayName="Opmerkingen" ma:format="Dropdown" ma:internalName="Opmerkingen">
      <xsd:simpleType>
        <xsd:restriction base="dms:Note">
          <xsd:maxLength value="255"/>
        </xsd:restriction>
      </xsd:simpleType>
    </xsd:element>
    <xsd:element name="MediaServiceBillingMetadata" ma:index="3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816b5b-aa12-42b9-b6d9-cfd769c7adf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0cf8404c-ba58-4b67-813e-e2432801f0eb}" ma:internalName="TaxCatchAll" ma:showField="CatchAllData" ma:web="02816b5b-aa12-42b9-b6d9-cfd769c7ad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727C42-150D-452B-B8D6-7AF3F58E70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9AC2FA-C9B3-4A15-8536-D73DFAFAED17}">
  <ds:schemaRefs>
    <ds:schemaRef ds:uri="http://purl.org/dc/dcmitype/"/>
    <ds:schemaRef ds:uri="http://schemas.microsoft.com/office/2006/metadata/properties"/>
    <ds:schemaRef ds:uri="02816b5b-aa12-42b9-b6d9-cfd769c7adf0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dd17e796-4e1d-4c16-9184-17ef36be49a1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DE870E9-15EB-45EF-8E8B-240A371D1B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17e796-4e1d-4c16-9184-17ef36be49a1"/>
    <ds:schemaRef ds:uri="02816b5b-aa12-42b9-b6d9-cfd769c7ad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Powerpoint_Sjabloon</Template>
  <TotalTime>43</TotalTime>
  <Words>740</Words>
  <Application>Microsoft Office PowerPoint</Application>
  <PresentationFormat>Breedbeeld</PresentationFormat>
  <Paragraphs>144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26</vt:i4>
      </vt:variant>
    </vt:vector>
  </HeadingPairs>
  <TitlesOfParts>
    <vt:vector size="33" baseType="lpstr">
      <vt:lpstr>Aptos</vt:lpstr>
      <vt:lpstr>Aptos Display</vt:lpstr>
      <vt:lpstr>Arial</vt:lpstr>
      <vt:lpstr>Arial,Sans-Serif</vt:lpstr>
      <vt:lpstr>Courier New</vt:lpstr>
      <vt:lpstr>Kantoorthema</vt:lpstr>
      <vt:lpstr>Aangepast ontwerp</vt:lpstr>
      <vt:lpstr>PowerPoint-presentatie</vt:lpstr>
      <vt:lpstr>Programma</vt:lpstr>
      <vt:lpstr>Waar staan we?</vt:lpstr>
      <vt:lpstr>Samenwerken</vt:lpstr>
      <vt:lpstr>Natuurontwikkeling Lunenburgerwaard </vt:lpstr>
      <vt:lpstr>Voetpad Beermuur - Aalswaard</vt:lpstr>
      <vt:lpstr>Rustpunten</vt:lpstr>
      <vt:lpstr>Verkeersmaatregelen buitengebied</vt:lpstr>
      <vt:lpstr>Hoe gaat het nu?</vt:lpstr>
      <vt:lpstr>De werkzaamheden</vt:lpstr>
      <vt:lpstr>De dijkversterking</vt:lpstr>
      <vt:lpstr>PowerPoint-presentatie</vt:lpstr>
      <vt:lpstr>Dijkversterking in  cijfers</vt:lpstr>
      <vt:lpstr>Wat hebben we tot nu toe gedaan?</vt:lpstr>
      <vt:lpstr>Waar zijn we nu aan het werk?</vt:lpstr>
      <vt:lpstr>Werkzaamheden -  Kanaaldijk (Lekdijk-oost)</vt:lpstr>
      <vt:lpstr>Werkzaamheden - Waterfront</vt:lpstr>
      <vt:lpstr>Werkzaamheden Lunenburgerwaard-west</vt:lpstr>
      <vt:lpstr>Werkzaamheden Lunenburgerwaard - Oost</vt:lpstr>
      <vt:lpstr>Werkzaamheden vooruitblik zomervakantie tot eind 2026</vt:lpstr>
      <vt:lpstr>Werkzaamheden – vooruitblik 2027 1/2</vt:lpstr>
      <vt:lpstr>Werkzaamheden – vooruitblik 2027 2/2</vt:lpstr>
      <vt:lpstr>PowerPoint-presentatie</vt:lpstr>
      <vt:lpstr>PowerPoint-presentatie</vt:lpstr>
      <vt:lpstr>Dank voor uw aandacht!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Rohini van de Sanden</dc:creator>
  <cp:lastModifiedBy>Naära Ritawaemahu</cp:lastModifiedBy>
  <cp:revision>5</cp:revision>
  <dcterms:created xsi:type="dcterms:W3CDTF">2025-07-01T06:50:35Z</dcterms:created>
  <dcterms:modified xsi:type="dcterms:W3CDTF">2026-04-08T12:52:55Z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MSIP_Label_d46123ec-1001-48a2-a17c-896b16da5013_Enabled">
    <vt:lpwstr>true</vt:lpwstr>
  </property>
  <property fmtid="{D5CDD505-2E9C-101B-9397-08002B2CF9AE}" pid="4" name="MSIP_Label_d46123ec-1001-48a2-a17c-896b16da5013_SetDate">
    <vt:lpwstr>2026-03-23T14:11:09Z</vt:lpwstr>
  </property>
  <property fmtid="{D5CDD505-2E9C-101B-9397-08002B2CF9AE}" pid="5" name="MSIP_Label_d46123ec-1001-48a2-a17c-896b16da5013_Method">
    <vt:lpwstr>Standard</vt:lpwstr>
  </property>
  <property fmtid="{D5CDD505-2E9C-101B-9397-08002B2CF9AE}" pid="6" name="MSIP_Label_d46123ec-1001-48a2-a17c-896b16da5013_Name">
    <vt:lpwstr>Intern</vt:lpwstr>
  </property>
  <property fmtid="{D5CDD505-2E9C-101B-9397-08002B2CF9AE}" pid="7" name="MSIP_Label_d46123ec-1001-48a2-a17c-896b16da5013_SiteId">
    <vt:lpwstr>c845c4f0-f431-4847-8831-1788e2b12941</vt:lpwstr>
  </property>
  <property fmtid="{D5CDD505-2E9C-101B-9397-08002B2CF9AE}" pid="8" name="MSIP_Label_d46123ec-1001-48a2-a17c-896b16da5013_ActionId">
    <vt:lpwstr>1032a21f-21bf-4ed6-bc43-b00e9c0bc56b</vt:lpwstr>
  </property>
  <property fmtid="{D5CDD505-2E9C-101B-9397-08002B2CF9AE}" pid="9" name="MSIP_Label_d46123ec-1001-48a2-a17c-896b16da5013_ContentBits">
    <vt:lpwstr>0</vt:lpwstr>
  </property>
  <property fmtid="{D5CDD505-2E9C-101B-9397-08002B2CF9AE}" pid="10" name="MSIP_Label_d46123ec-1001-48a2-a17c-896b16da5013_Tag">
    <vt:lpwstr>10, 3, 0, 2</vt:lpwstr>
  </property>
  <property fmtid="{D5CDD505-2E9C-101B-9397-08002B2CF9AE}" pid="11" name="ContentTypeId">
    <vt:lpwstr>0x010100D81729CB8BF0E44DBF13441519D3368A</vt:lpwstr>
  </property>
</Properties>
</file>