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6" r:id="rId2"/>
    <p:sldId id="309" r:id="rId3"/>
    <p:sldId id="281" r:id="rId4"/>
    <p:sldId id="318" r:id="rId5"/>
    <p:sldId id="311" r:id="rId6"/>
    <p:sldId id="321" r:id="rId7"/>
    <p:sldId id="325" r:id="rId8"/>
    <p:sldId id="326" r:id="rId9"/>
    <p:sldId id="327" r:id="rId10"/>
    <p:sldId id="316" r:id="rId11"/>
    <p:sldId id="27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0D50-1A2F-4537-A497-E97C0BB6233D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CA0F-6374-4B30-8692-BA8D3C01CC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94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0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13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98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55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01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21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7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71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70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82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4113-22B1-43CB-BC10-F2D474F4F42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40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77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04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29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3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05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1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3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4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60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3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74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8304-B66C-437C-82F0-1E06AFEFB03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96B1-F632-4AD6-BE6D-B3D10106E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2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8000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517333"/>
            <a:ext cx="9144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NL" sz="3000" b="1" dirty="0" err="1">
                <a:solidFill>
                  <a:schemeClr val="bg1"/>
                </a:solidFill>
              </a:rPr>
              <a:t>Waterpeilen</a:t>
            </a:r>
            <a:r>
              <a:rPr lang="en-US" altLang="nl-NL" sz="3000" b="1" dirty="0">
                <a:solidFill>
                  <a:schemeClr val="bg1"/>
                </a:solidFill>
              </a:rPr>
              <a:t> Eiland van </a:t>
            </a:r>
            <a:r>
              <a:rPr lang="en-US" altLang="nl-NL" sz="3000" b="1" dirty="0" err="1">
                <a:solidFill>
                  <a:schemeClr val="bg1"/>
                </a:solidFill>
              </a:rPr>
              <a:t>Schalkwijk</a:t>
            </a:r>
            <a:endParaRPr lang="en-US" altLang="nl-NL" sz="30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nl-NL" sz="3000" b="1" dirty="0" err="1">
                <a:solidFill>
                  <a:schemeClr val="bg1"/>
                </a:solidFill>
              </a:rPr>
              <a:t>Gebiedsavond</a:t>
            </a:r>
            <a:r>
              <a:rPr lang="en-US" altLang="nl-NL" sz="3000" b="1" dirty="0">
                <a:solidFill>
                  <a:schemeClr val="bg1"/>
                </a:solidFill>
              </a:rPr>
              <a:t> </a:t>
            </a:r>
            <a:r>
              <a:rPr lang="en-US" altLang="nl-NL" sz="3000" b="1" dirty="0" err="1">
                <a:solidFill>
                  <a:schemeClr val="bg1"/>
                </a:solidFill>
              </a:rPr>
              <a:t>deelgebied</a:t>
            </a:r>
            <a:r>
              <a:rPr lang="en-US" altLang="nl-NL" sz="3000" b="1" dirty="0">
                <a:solidFill>
                  <a:schemeClr val="bg1"/>
                </a:solidFill>
              </a:rPr>
              <a:t> Wijk </a:t>
            </a:r>
            <a:r>
              <a:rPr lang="en-US" altLang="nl-NL" sz="3000" b="1" dirty="0" err="1">
                <a:solidFill>
                  <a:schemeClr val="bg1"/>
                </a:solidFill>
              </a:rPr>
              <a:t>bij</a:t>
            </a:r>
            <a:r>
              <a:rPr lang="en-US" altLang="nl-NL" sz="3000" b="1" dirty="0">
                <a:solidFill>
                  <a:schemeClr val="bg1"/>
                </a:solidFill>
              </a:rPr>
              <a:t> </a:t>
            </a:r>
            <a:r>
              <a:rPr lang="en-US" altLang="nl-NL" sz="3000" b="1" dirty="0" err="1">
                <a:solidFill>
                  <a:schemeClr val="bg1"/>
                </a:solidFill>
              </a:rPr>
              <a:t>Duurstede</a:t>
            </a:r>
            <a:endParaRPr lang="en-US" altLang="nl-NL" sz="30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22414" y="6384782"/>
            <a:ext cx="6795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nl-NL" sz="1800" dirty="0">
                <a:solidFill>
                  <a:schemeClr val="bg1"/>
                </a:solidFill>
              </a:rPr>
              <a:t> </a:t>
            </a:r>
            <a:r>
              <a:rPr lang="en-US" altLang="nl-NL" sz="1800" dirty="0" err="1">
                <a:solidFill>
                  <a:schemeClr val="bg1"/>
                </a:solidFill>
              </a:rPr>
              <a:t>woensdag</a:t>
            </a:r>
            <a:r>
              <a:rPr lang="en-US" altLang="nl-NL" sz="1800" dirty="0">
                <a:solidFill>
                  <a:schemeClr val="bg1"/>
                </a:solidFill>
              </a:rPr>
              <a:t> 20 </a:t>
            </a:r>
            <a:r>
              <a:rPr lang="en-US" altLang="nl-NL" sz="1800" dirty="0" err="1">
                <a:solidFill>
                  <a:schemeClr val="bg1"/>
                </a:solidFill>
              </a:rPr>
              <a:t>november</a:t>
            </a:r>
            <a:r>
              <a:rPr lang="en-US" altLang="nl-NL" sz="1800" dirty="0">
                <a:solidFill>
                  <a:schemeClr val="bg1"/>
                </a:solidFill>
              </a:rPr>
              <a:t> 2024 – SCS De Wiese</a:t>
            </a:r>
            <a:endParaRPr lang="en-US" altLang="nl-NL" sz="1800" dirty="0"/>
          </a:p>
        </p:txBody>
      </p:sp>
    </p:spTree>
    <p:extLst>
      <p:ext uri="{BB962C8B-B14F-4D97-AF65-F5344CB8AC3E}">
        <p14:creationId xmlns:p14="http://schemas.microsoft.com/office/powerpoint/2010/main" val="401440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pt_onde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1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044256" y="339812"/>
            <a:ext cx="6158311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Hoe verder?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1DD773-3EBF-99FE-758A-F7C278E53832}"/>
              </a:ext>
            </a:extLst>
          </p:cNvPr>
          <p:cNvSpPr txBox="1"/>
          <p:nvPr/>
        </p:nvSpPr>
        <p:spPr>
          <a:xfrm>
            <a:off x="614992" y="1524551"/>
            <a:ext cx="829029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Vanavond	Verder met u in gesprek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/ 2025	Uitwerken peilbesluit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Begin 2025	Wijziging peilbesluit Eiland van Schalkwijk voor deelgebied Wijk </a:t>
            </a: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–&gt; wordt eerst ter inzage gelegd 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		Realisatie maatregelen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Begin 2026	Baggeren deelgebied Wijk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– 2026 	Uitwerken andere deelgebieden</a:t>
            </a:r>
          </a:p>
          <a:p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Zo gezond is koffie | De Morgen">
            <a:extLst>
              <a:ext uri="{FF2B5EF4-FFF2-40B4-BE49-F238E27FC236}">
                <a16:creationId xmlns:a16="http://schemas.microsoft.com/office/drawing/2014/main" id="{9D7E403D-3CC1-260A-CD2D-FF03FE9B8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/>
          <a:stretch/>
        </p:blipFill>
        <p:spPr bwMode="auto">
          <a:xfrm>
            <a:off x="6457612" y="4445340"/>
            <a:ext cx="2447673" cy="19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9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953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NL" sz="2600" b="1" dirty="0" err="1">
                <a:solidFill>
                  <a:schemeClr val="bg1"/>
                </a:solidFill>
              </a:rPr>
              <a:t>Kijk</a:t>
            </a:r>
            <a:r>
              <a:rPr lang="en-US" altLang="nl-NL" sz="2600" b="1" dirty="0">
                <a:solidFill>
                  <a:schemeClr val="bg1"/>
                </a:solidFill>
              </a:rPr>
              <a:t> </a:t>
            </a:r>
            <a:r>
              <a:rPr lang="en-US" altLang="nl-NL" sz="2600" b="1" dirty="0" err="1">
                <a:solidFill>
                  <a:schemeClr val="bg1"/>
                </a:solidFill>
              </a:rPr>
              <a:t>ook</a:t>
            </a:r>
            <a:r>
              <a:rPr lang="en-US" altLang="nl-NL" sz="2600" b="1" dirty="0">
                <a:solidFill>
                  <a:schemeClr val="bg1"/>
                </a:solidFill>
              </a:rPr>
              <a:t> </a:t>
            </a:r>
            <a:r>
              <a:rPr lang="en-US" altLang="nl-NL" sz="2600" b="1" dirty="0" err="1">
                <a:solidFill>
                  <a:schemeClr val="bg1"/>
                </a:solidFill>
              </a:rPr>
              <a:t>eens</a:t>
            </a:r>
            <a:r>
              <a:rPr lang="en-US" altLang="nl-NL" sz="2600" b="1" dirty="0">
                <a:solidFill>
                  <a:schemeClr val="bg1"/>
                </a:solidFill>
              </a:rPr>
              <a:t> op</a:t>
            </a:r>
            <a:endParaRPr lang="en-US" altLang="nl-NL" sz="26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196975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l-NL" sz="2200" dirty="0">
                <a:solidFill>
                  <a:schemeClr val="bg1"/>
                </a:solidFill>
              </a:rPr>
              <a:t>www.destichtserijnlanden.nl</a:t>
            </a:r>
            <a:endParaRPr lang="en-US" altLang="nl-NL" sz="2200" dirty="0"/>
          </a:p>
        </p:txBody>
      </p:sp>
    </p:spTree>
    <p:extLst>
      <p:ext uri="{BB962C8B-B14F-4D97-AF65-F5344CB8AC3E}">
        <p14:creationId xmlns:p14="http://schemas.microsoft.com/office/powerpoint/2010/main" val="244590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alk_bov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_onde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522"/>
            <a:ext cx="9144000" cy="34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427075" y="143162"/>
            <a:ext cx="5021725" cy="764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Welkom!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4934" y="1419464"/>
            <a:ext cx="82902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Aanleiding</a:t>
            </a:r>
          </a:p>
          <a:p>
            <a:pPr marL="342900" indent="-342900">
              <a:buFontTx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Raamwaterplan Eiland van Schalkwijk 2015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plan geeft een integrale visie en kaders voor een duurzaam, 	klimaatbestendig en doelmatig ingericht watersysteem.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uitwerking 	vindt plaats in deelgebieden met de uiteindelijk concrete maatregelen.</a:t>
            </a:r>
          </a:p>
          <a:p>
            <a:endParaRPr lang="nl-NL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nl-NL" sz="2200" i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-&gt;     </a:t>
            </a:r>
            <a:r>
              <a:rPr lang="nl-NL" sz="2200" i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Aan de slag voor deelgebied Wijk bij Duurstede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F136A5-E5F5-442F-B49C-DB51235BC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10304" r="17968" b="12191"/>
          <a:stretch/>
        </p:blipFill>
        <p:spPr bwMode="auto">
          <a:xfrm>
            <a:off x="1163739" y="4040361"/>
            <a:ext cx="1467439" cy="18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E9FCC62-BF58-499F-B694-9FCEEA20FCE1}"/>
              </a:ext>
            </a:extLst>
          </p:cNvPr>
          <p:cNvSpPr txBox="1"/>
          <p:nvPr/>
        </p:nvSpPr>
        <p:spPr>
          <a:xfrm>
            <a:off x="1112744" y="5976473"/>
            <a:ext cx="168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Ben Jonkman</a:t>
            </a:r>
          </a:p>
          <a:p>
            <a:r>
              <a:rPr lang="nl-NL" sz="1000" dirty="0"/>
              <a:t>Projectleider planvorming  en peilbesluiten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B2C1D7F-A82E-468F-B161-BBCD08B541AE}"/>
              </a:ext>
            </a:extLst>
          </p:cNvPr>
          <p:cNvSpPr txBox="1"/>
          <p:nvPr/>
        </p:nvSpPr>
        <p:spPr>
          <a:xfrm>
            <a:off x="6852979" y="5979985"/>
            <a:ext cx="16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Bert de Groot</a:t>
            </a:r>
          </a:p>
          <a:p>
            <a:r>
              <a:rPr lang="nl-NL" sz="1000" dirty="0"/>
              <a:t>Hoogheemraad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1143FA-DAB5-CFDC-C4CB-CE69924F6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348" y="4071697"/>
            <a:ext cx="1546084" cy="190477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1C34451-D854-1F18-AE34-B8B739CC8A39}"/>
              </a:ext>
            </a:extLst>
          </p:cNvPr>
          <p:cNvSpPr txBox="1"/>
          <p:nvPr/>
        </p:nvSpPr>
        <p:spPr>
          <a:xfrm>
            <a:off x="3807992" y="5979985"/>
            <a:ext cx="20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Winfried van Leeuwen</a:t>
            </a:r>
          </a:p>
          <a:p>
            <a:r>
              <a:rPr lang="nl-NL" sz="1000" dirty="0"/>
              <a:t>Gebiedsbeheerder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33CD7E0-6804-4B60-A292-FD098BE74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468" y="4056805"/>
            <a:ext cx="1467439" cy="19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alk_bov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_onde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522"/>
            <a:ext cx="9144000" cy="34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427075" y="143162"/>
            <a:ext cx="5021725" cy="764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6853" y="1746073"/>
            <a:ext cx="8290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Informatie delen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Maatregelen deelgebied Wijk - Raamwaterplan Eiland van Schalkwijk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Peilbesluit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Voorstel waterpeilen</a:t>
            </a:r>
            <a:endParaRPr lang="nl-NL" sz="1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endParaRPr lang="nl-NL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nl-NL" i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Koffiepauze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gesprek over uw ervaringen, klachten en/of ideeën</a:t>
            </a: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ote projecten - HDSR">
            <a:extLst>
              <a:ext uri="{FF2B5EF4-FFF2-40B4-BE49-F238E27FC236}">
                <a16:creationId xmlns:a16="http://schemas.microsoft.com/office/drawing/2014/main" id="{499664A7-B328-28B1-02C8-140F11FAD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4"/>
          <a:stretch/>
        </p:blipFill>
        <p:spPr bwMode="auto">
          <a:xfrm>
            <a:off x="6476301" y="3632433"/>
            <a:ext cx="2381948" cy="22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3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363038" y="574702"/>
            <a:ext cx="6158311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Raamwaterplan </a:t>
            </a:r>
          </a:p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Eiland van Schalkwijk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2FF5E80-C018-36CA-6449-2498AEC03B31}"/>
              </a:ext>
            </a:extLst>
          </p:cNvPr>
          <p:cNvSpPr txBox="1"/>
          <p:nvPr/>
        </p:nvSpPr>
        <p:spPr>
          <a:xfrm>
            <a:off x="231056" y="1155469"/>
            <a:ext cx="82902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Aanleiding</a:t>
            </a: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destijds waren actuele knelpunten in het watersysteem, maar ook plannen en projecten van gebiedspartners binnen het Eiland van Schalkwijk. </a:t>
            </a:r>
          </a:p>
          <a:p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Uitvoeringsstrategie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voor wateraanvoer, waterafvoer, wateroverlast, veiligheid en schoon water. Omslag ingezet naar </a:t>
            </a:r>
            <a:r>
              <a:rPr lang="nl-NL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gezamenlijke verantwoordelijkheid</a:t>
            </a:r>
          </a:p>
          <a:p>
            <a:endParaRPr lang="nl-NL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nl-N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Basisstrategie waterschapstaken</a:t>
            </a: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</a:p>
          <a:p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	Aanvullende strategieën </a:t>
            </a:r>
          </a:p>
          <a:p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 extra waterbeheer, de zogenaamde </a:t>
            </a:r>
            <a:r>
              <a:rPr lang="nl-N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“diensten”</a:t>
            </a: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vraagt het waterschap een bijdrage van belanghebbenden. Denk hierbij bijvoorbeeld aan de extra wateraanvoer tijdens de nachtvorstperiode voor de fruittelers.</a:t>
            </a:r>
          </a:p>
          <a:p>
            <a:endParaRPr lang="nl-N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Sinds 2015 </a:t>
            </a:r>
            <a:r>
              <a:rPr lang="nl-N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slag gegaan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Inundatiepolder Blokhoven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Verruimen watersysteem</a:t>
            </a:r>
          </a:p>
        </p:txBody>
      </p:sp>
      <p:pic>
        <p:nvPicPr>
          <p:cNvPr id="18" name="Picture 5" descr="ppt_onderkant">
            <a:extLst>
              <a:ext uri="{FF2B5EF4-FFF2-40B4-BE49-F238E27FC236}">
                <a16:creationId xmlns:a16="http://schemas.microsoft.com/office/drawing/2014/main" id="{2B2EE012-70E4-CEED-E12E-20B1F099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1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46A7F46-65DE-28AD-49F2-4EDFC2C9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42" y="4210659"/>
            <a:ext cx="3842158" cy="26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8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kaart, tekst&#10;&#10;Automatisch gegenereerde beschrijving">
            <a:extLst>
              <a:ext uri="{FF2B5EF4-FFF2-40B4-BE49-F238E27FC236}">
                <a16:creationId xmlns:a16="http://schemas.microsoft.com/office/drawing/2014/main" id="{DD6AA379-A0B0-2E84-4931-A2696A75E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1849" b="2129"/>
          <a:stretch/>
        </p:blipFill>
        <p:spPr>
          <a:xfrm>
            <a:off x="814560" y="1316843"/>
            <a:ext cx="7921390" cy="5486400"/>
          </a:xfrm>
          <a:prstGeom prst="rect">
            <a:avLst/>
          </a:prstGeom>
        </p:spPr>
      </p:pic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pt_onderk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1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12036" y="574702"/>
            <a:ext cx="6158311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Watersysteem deelgebied </a:t>
            </a:r>
          </a:p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Wijk bij Duurstede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C4B75C-ECE6-6F3A-28D1-574449C71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60717" r="76317" b="6329"/>
          <a:stretch/>
        </p:blipFill>
        <p:spPr bwMode="auto">
          <a:xfrm>
            <a:off x="886953" y="5052119"/>
            <a:ext cx="1325083" cy="1631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jl: omlaag 11">
            <a:extLst>
              <a:ext uri="{FF2B5EF4-FFF2-40B4-BE49-F238E27FC236}">
                <a16:creationId xmlns:a16="http://schemas.microsoft.com/office/drawing/2014/main" id="{10C8F6F4-F14C-00C1-6F9D-2A0581A8271E}"/>
              </a:ext>
            </a:extLst>
          </p:cNvPr>
          <p:cNvSpPr/>
          <p:nvPr/>
        </p:nvSpPr>
        <p:spPr>
          <a:xfrm rot="12039983">
            <a:off x="4991449" y="3599312"/>
            <a:ext cx="83890" cy="3020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05219416-352F-33F9-1F2C-0B24A9A515D1}"/>
              </a:ext>
            </a:extLst>
          </p:cNvPr>
          <p:cNvSpPr/>
          <p:nvPr/>
        </p:nvSpPr>
        <p:spPr>
          <a:xfrm rot="12039983">
            <a:off x="3543746" y="3107593"/>
            <a:ext cx="52678" cy="118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C5486597-860D-6A3F-0944-E82BC8090EAD}"/>
              </a:ext>
            </a:extLst>
          </p:cNvPr>
          <p:cNvSpPr/>
          <p:nvPr/>
        </p:nvSpPr>
        <p:spPr>
          <a:xfrm rot="1152427">
            <a:off x="8173041" y="5044318"/>
            <a:ext cx="83890" cy="3020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E0254266-4684-C6DC-D432-C57EAFE5FAB3}"/>
              </a:ext>
            </a:extLst>
          </p:cNvPr>
          <p:cNvSpPr/>
          <p:nvPr/>
        </p:nvSpPr>
        <p:spPr>
          <a:xfrm rot="1751047">
            <a:off x="1363741" y="1788594"/>
            <a:ext cx="83890" cy="3020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712A0B7-09AC-D0FB-3EFD-99C60BF0CB46}"/>
              </a:ext>
            </a:extLst>
          </p:cNvPr>
          <p:cNvSpPr txBox="1"/>
          <p:nvPr/>
        </p:nvSpPr>
        <p:spPr>
          <a:xfrm>
            <a:off x="7871884" y="4805898"/>
            <a:ext cx="172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Inlaat sluis zuid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29F7396-C842-A882-D430-204D1B857C1F}"/>
              </a:ext>
            </a:extLst>
          </p:cNvPr>
          <p:cNvSpPr txBox="1"/>
          <p:nvPr/>
        </p:nvSpPr>
        <p:spPr>
          <a:xfrm>
            <a:off x="886953" y="1546752"/>
            <a:ext cx="172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Gemaal </a:t>
            </a:r>
            <a:r>
              <a:rPr lang="nl-NL" sz="1000" b="1" dirty="0" err="1"/>
              <a:t>Goyerbrug</a:t>
            </a:r>
            <a:endParaRPr lang="nl-NL" sz="1000" b="1" dirty="0"/>
          </a:p>
        </p:txBody>
      </p:sp>
      <p:sp>
        <p:nvSpPr>
          <p:cNvPr id="2" name="Pijl: omlaag 1">
            <a:extLst>
              <a:ext uri="{FF2B5EF4-FFF2-40B4-BE49-F238E27FC236}">
                <a16:creationId xmlns:a16="http://schemas.microsoft.com/office/drawing/2014/main" id="{63B7D207-0A5D-84A2-F22F-581F8D95CDA3}"/>
              </a:ext>
            </a:extLst>
          </p:cNvPr>
          <p:cNvSpPr/>
          <p:nvPr/>
        </p:nvSpPr>
        <p:spPr>
          <a:xfrm rot="12039983">
            <a:off x="5550114" y="4042695"/>
            <a:ext cx="52678" cy="118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1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28AC0C-11A2-5B6A-EF2C-183DB62C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943" r="2010" b="2739"/>
          <a:stretch>
            <a:fillRect/>
          </a:stretch>
        </p:blipFill>
        <p:spPr bwMode="auto">
          <a:xfrm>
            <a:off x="-3296" y="1155469"/>
            <a:ext cx="9147296" cy="63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363038" y="182178"/>
            <a:ext cx="6158311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Maatregelen watersysteem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2FF5E80-C018-36CA-6449-2498AEC03B31}"/>
              </a:ext>
            </a:extLst>
          </p:cNvPr>
          <p:cNvSpPr txBox="1"/>
          <p:nvPr/>
        </p:nvSpPr>
        <p:spPr>
          <a:xfrm>
            <a:off x="2836876" y="6671956"/>
            <a:ext cx="829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ea typeface="Verdana" panose="020B0604030504040204" pitchFamily="34" charset="0"/>
                <a:cs typeface="Arial" panose="020B0604020202020204" pitchFamily="34" charset="0"/>
              </a:rPr>
              <a:t>Factsheet</a:t>
            </a:r>
            <a:r>
              <a:rPr lang="nl-NL" sz="1200" dirty="0">
                <a:ea typeface="Verdana" panose="020B0604030504040204" pitchFamily="34" charset="0"/>
                <a:cs typeface="Arial" panose="020B0604020202020204" pitchFamily="34" charset="0"/>
              </a:rPr>
              <a:t> deelgebied Wijk bij Duurstede (DM848697)</a:t>
            </a:r>
            <a:endParaRPr lang="nl-NL" sz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ballon: rechthoek 11">
            <a:extLst>
              <a:ext uri="{FF2B5EF4-FFF2-40B4-BE49-F238E27FC236}">
                <a16:creationId xmlns:a16="http://schemas.microsoft.com/office/drawing/2014/main" id="{707A9384-69AE-FD23-4EB7-0C21180555C5}"/>
              </a:ext>
            </a:extLst>
          </p:cNvPr>
          <p:cNvSpPr/>
          <p:nvPr/>
        </p:nvSpPr>
        <p:spPr>
          <a:xfrm>
            <a:off x="7645166" y="4496405"/>
            <a:ext cx="1252689" cy="473083"/>
          </a:xfrm>
          <a:prstGeom prst="wedgeRectCallout">
            <a:avLst>
              <a:gd name="adj1" fmla="val 25684"/>
              <a:gd name="adj2" fmla="val 2185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Inlaatvoorziening aanpassen</a:t>
            </a:r>
          </a:p>
        </p:txBody>
      </p:sp>
      <p:sp>
        <p:nvSpPr>
          <p:cNvPr id="13" name="Tekstballon: rechthoek 12">
            <a:extLst>
              <a:ext uri="{FF2B5EF4-FFF2-40B4-BE49-F238E27FC236}">
                <a16:creationId xmlns:a16="http://schemas.microsoft.com/office/drawing/2014/main" id="{F7B798ED-B8D3-BF7C-3E82-2F657E322DC2}"/>
              </a:ext>
            </a:extLst>
          </p:cNvPr>
          <p:cNvSpPr/>
          <p:nvPr/>
        </p:nvSpPr>
        <p:spPr>
          <a:xfrm>
            <a:off x="4189504" y="6137687"/>
            <a:ext cx="1252689" cy="473083"/>
          </a:xfrm>
          <a:prstGeom prst="wedgeRectCallout">
            <a:avLst>
              <a:gd name="adj1" fmla="val 114082"/>
              <a:gd name="adj2" fmla="val -1839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Verplaatsen onttrekkingspunt</a:t>
            </a:r>
          </a:p>
        </p:txBody>
      </p:sp>
      <p:sp>
        <p:nvSpPr>
          <p:cNvPr id="16" name="Tekstballon: rechthoek 15">
            <a:extLst>
              <a:ext uri="{FF2B5EF4-FFF2-40B4-BE49-F238E27FC236}">
                <a16:creationId xmlns:a16="http://schemas.microsoft.com/office/drawing/2014/main" id="{3F40812A-FAA4-8547-65C5-128A1A2C0B6A}"/>
              </a:ext>
            </a:extLst>
          </p:cNvPr>
          <p:cNvSpPr/>
          <p:nvPr/>
        </p:nvSpPr>
        <p:spPr>
          <a:xfrm>
            <a:off x="526791" y="4090172"/>
            <a:ext cx="1156215" cy="785399"/>
          </a:xfrm>
          <a:prstGeom prst="wedgeRectCallout">
            <a:avLst>
              <a:gd name="adj1" fmla="val 328110"/>
              <a:gd name="adj2" fmla="val 10873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Lokale knelpunten en tertiaire kunstwerken</a:t>
            </a:r>
          </a:p>
        </p:txBody>
      </p:sp>
      <p:sp>
        <p:nvSpPr>
          <p:cNvPr id="17" name="Tekstballon: rechthoek 16">
            <a:extLst>
              <a:ext uri="{FF2B5EF4-FFF2-40B4-BE49-F238E27FC236}">
                <a16:creationId xmlns:a16="http://schemas.microsoft.com/office/drawing/2014/main" id="{6DBB9788-E3C1-997D-E581-2654AE44598F}"/>
              </a:ext>
            </a:extLst>
          </p:cNvPr>
          <p:cNvSpPr/>
          <p:nvPr/>
        </p:nvSpPr>
        <p:spPr>
          <a:xfrm>
            <a:off x="6439808" y="6374229"/>
            <a:ext cx="1505263" cy="473083"/>
          </a:xfrm>
          <a:prstGeom prst="wedgeRectCallout">
            <a:avLst>
              <a:gd name="adj1" fmla="val -29966"/>
              <a:gd name="adj2" fmla="val -1680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Verbinding betere  wateraanvoer</a:t>
            </a:r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F5882BF0-C5B3-C2C1-69FB-F94E838C87CF}"/>
              </a:ext>
            </a:extLst>
          </p:cNvPr>
          <p:cNvSpPr/>
          <p:nvPr/>
        </p:nvSpPr>
        <p:spPr>
          <a:xfrm>
            <a:off x="6355677" y="3869500"/>
            <a:ext cx="1252689" cy="473083"/>
          </a:xfrm>
          <a:prstGeom prst="wedgeRectCallout">
            <a:avLst>
              <a:gd name="adj1" fmla="val 25684"/>
              <a:gd name="adj2" fmla="val 2185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Vernieuwen stuw</a:t>
            </a:r>
          </a:p>
        </p:txBody>
      </p:sp>
    </p:spTree>
    <p:extLst>
      <p:ext uri="{BB962C8B-B14F-4D97-AF65-F5344CB8AC3E}">
        <p14:creationId xmlns:p14="http://schemas.microsoft.com/office/powerpoint/2010/main" val="69380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pt_onde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1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170091" y="155216"/>
            <a:ext cx="6158311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Wat is een peilbesluit?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578FFF-4A12-5955-9FA3-DEB6E194F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0"/>
          <a:stretch/>
        </p:blipFill>
        <p:spPr>
          <a:xfrm>
            <a:off x="4890781" y="3560898"/>
            <a:ext cx="3773820" cy="229333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3CC6CD4-FEDE-8897-0354-593D6FE9E63C}"/>
              </a:ext>
            </a:extLst>
          </p:cNvPr>
          <p:cNvSpPr txBox="1">
            <a:spLocks/>
          </p:cNvSpPr>
          <p:nvPr/>
        </p:nvSpPr>
        <p:spPr>
          <a:xfrm>
            <a:off x="571678" y="1249960"/>
            <a:ext cx="5080000" cy="4695039"/>
          </a:xfrm>
          <a:prstGeom prst="rect">
            <a:avLst/>
          </a:prstGeom>
        </p:spPr>
        <p:txBody>
          <a:bodyPr wrap="square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Waterpeilen vastleggen voor een bepaald gebied (peilgebied)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oppervlaktewater, niet voor grondwater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Functie van gebied is het uitgangspunt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Brede afweging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Peilbesluit = actueel</a:t>
            </a:r>
          </a:p>
        </p:txBody>
      </p:sp>
    </p:spTree>
    <p:extLst>
      <p:ext uri="{BB962C8B-B14F-4D97-AF65-F5344CB8AC3E}">
        <p14:creationId xmlns:p14="http://schemas.microsoft.com/office/powerpoint/2010/main" val="397756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aart, tekst, diagram, lijn&#10;&#10;Automatisch gegenereerde beschrijving">
            <a:extLst>
              <a:ext uri="{FF2B5EF4-FFF2-40B4-BE49-F238E27FC236}">
                <a16:creationId xmlns:a16="http://schemas.microsoft.com/office/drawing/2014/main" id="{71D03B73-66A4-E9F5-6CD0-DA573D306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16969"/>
          </a:xfrm>
          <a:prstGeom prst="rect">
            <a:avLst/>
          </a:prstGeom>
        </p:spPr>
      </p:pic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pt_onderk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1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92573" y="457256"/>
            <a:ext cx="6524769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Peilvoorstel:  veranderingen zomerpeil</a:t>
            </a:r>
          </a:p>
        </p:txBody>
      </p:sp>
    </p:spTree>
    <p:extLst>
      <p:ext uri="{BB962C8B-B14F-4D97-AF65-F5344CB8AC3E}">
        <p14:creationId xmlns:p14="http://schemas.microsoft.com/office/powerpoint/2010/main" val="360317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kaart, tekst, diagram, lijn&#10;&#10;Automatisch gegenereerde beschrijving">
            <a:extLst>
              <a:ext uri="{FF2B5EF4-FFF2-40B4-BE49-F238E27FC236}">
                <a16:creationId xmlns:a16="http://schemas.microsoft.com/office/drawing/2014/main" id="{A2826A96-6430-6808-386C-E5C7BF82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56"/>
            <a:ext cx="9144000" cy="6425358"/>
          </a:xfrm>
          <a:prstGeom prst="rect">
            <a:avLst/>
          </a:prstGeom>
        </p:spPr>
      </p:pic>
      <p:pic>
        <p:nvPicPr>
          <p:cNvPr id="3" name="Afbeelding 6" descr="balk_bov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pt_onderk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1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030136" y="130086"/>
            <a:ext cx="6524769" cy="59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Voorstel:  veranderingen winter</a:t>
            </a:r>
          </a:p>
        </p:txBody>
      </p:sp>
    </p:spTree>
    <p:extLst>
      <p:ext uri="{BB962C8B-B14F-4D97-AF65-F5344CB8AC3E}">
        <p14:creationId xmlns:p14="http://schemas.microsoft.com/office/powerpoint/2010/main" val="1381683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X_FILENAMEPATH" val="\\ad.hdsr.nl\fs\HOME\LinekeW\Downloads\DM53PRD-#2013200-v1-Gebiedsavond_Eiland_van_Schalkwijk_deelgebied_Wijk_bij_Duurstede_november_2024.PPTX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1920</TotalTime>
  <Words>356</Words>
  <Application>Microsoft Office PowerPoint</Application>
  <PresentationFormat>Diavoorstelling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Hoogheemraadschap de Stichtse Rijnlanden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 Graas</dc:creator>
  <cp:lastModifiedBy>Lineke Walthaus</cp:lastModifiedBy>
  <cp:revision>71</cp:revision>
  <dcterms:created xsi:type="dcterms:W3CDTF">2024-03-04T07:23:13Z</dcterms:created>
  <dcterms:modified xsi:type="dcterms:W3CDTF">2024-12-10T14:54:54Z</dcterms:modified>
</cp:coreProperties>
</file>