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76" r:id="rId2"/>
    <p:sldId id="309" r:id="rId3"/>
    <p:sldId id="281" r:id="rId4"/>
    <p:sldId id="318" r:id="rId5"/>
    <p:sldId id="312" r:id="rId6"/>
    <p:sldId id="311" r:id="rId7"/>
    <p:sldId id="321" r:id="rId8"/>
    <p:sldId id="320" r:id="rId9"/>
    <p:sldId id="319" r:id="rId10"/>
    <p:sldId id="314" r:id="rId11"/>
    <p:sldId id="313" r:id="rId12"/>
    <p:sldId id="324" r:id="rId13"/>
    <p:sldId id="316" r:id="rId14"/>
    <p:sldId id="278" r:id="rId1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979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1F0D50-1A2F-4537-A497-E97C0BB6233D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6BCA0F-6374-4B30-8692-BA8D3C01CC5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36943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4100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259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85657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554800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13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51139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798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53555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31011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2128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7438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76477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11711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5178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134113-22B1-43CB-BC10-F2D474F4F42C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34189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57746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34046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65294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423755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5055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8188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343219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40455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2600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434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89746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AE8304-B66C-437C-82F0-1E06AFEFB037}" type="datetimeFigureOut">
              <a:rPr lang="nl-NL" smtClean="0"/>
              <a:t>16-4-2024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2496B1-F632-4AD6-BE6D-B3D10106E19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79273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ipo.nl/thema-s/landelijk-gebied/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4.png"/><Relationship Id="rId7" Type="http://schemas.openxmlformats.org/officeDocument/2006/relationships/hyperlink" Target="file:///\\ad.hdsr.nl\FS\HOME\susang\Downloads\dm53prd-_1715365-v2-visie_toekomstbestendig_watersysteem_2020_versie_7_9_okt_2020_1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"/>
            <a:ext cx="9144000" cy="6858000"/>
          </a:xfrm>
          <a:prstGeom prst="rect">
            <a:avLst/>
          </a:prstGeom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0" y="517333"/>
            <a:ext cx="9144000" cy="109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600" b="1" dirty="0">
                <a:solidFill>
                  <a:schemeClr val="bg1"/>
                </a:solidFill>
              </a:rPr>
              <a:t>‘</a:t>
            </a:r>
            <a:r>
              <a:rPr lang="en-US" altLang="nl-NL" sz="2600" b="1" dirty="0" err="1">
                <a:solidFill>
                  <a:schemeClr val="bg1"/>
                </a:solidFill>
              </a:rPr>
              <a:t>Raamwaterplan</a:t>
            </a:r>
            <a:r>
              <a:rPr lang="en-US" altLang="nl-NL" sz="2600" b="1" dirty="0">
                <a:solidFill>
                  <a:schemeClr val="bg1"/>
                </a:solidFill>
              </a:rPr>
              <a:t> Eiland van </a:t>
            </a:r>
            <a:r>
              <a:rPr lang="en-US" altLang="nl-NL" sz="2600" b="1" dirty="0" err="1">
                <a:solidFill>
                  <a:schemeClr val="bg1"/>
                </a:solidFill>
              </a:rPr>
              <a:t>Schalkwijk</a:t>
            </a:r>
            <a:r>
              <a:rPr lang="en-US" altLang="nl-NL" sz="2600" b="1" dirty="0">
                <a:solidFill>
                  <a:schemeClr val="bg1"/>
                </a:solidFill>
              </a:rPr>
              <a:t>’</a:t>
            </a:r>
          </a:p>
          <a:p>
            <a:pPr algn="ctr">
              <a:spcBef>
                <a:spcPct val="50000"/>
              </a:spcBef>
            </a:pPr>
            <a:r>
              <a:rPr lang="en-US" altLang="nl-NL" sz="2600" b="1" dirty="0" err="1">
                <a:solidFill>
                  <a:schemeClr val="bg1"/>
                </a:solidFill>
              </a:rPr>
              <a:t>Gebiedsavond</a:t>
            </a:r>
            <a:r>
              <a:rPr lang="en-US" altLang="nl-NL" sz="2600" b="1" dirty="0">
                <a:solidFill>
                  <a:schemeClr val="bg1"/>
                </a:solidFill>
              </a:rPr>
              <a:t> </a:t>
            </a:r>
            <a:r>
              <a:rPr lang="en-US" altLang="nl-NL" sz="2600" b="1" dirty="0" err="1">
                <a:solidFill>
                  <a:schemeClr val="bg1"/>
                </a:solidFill>
              </a:rPr>
              <a:t>deelgebied</a:t>
            </a:r>
            <a:r>
              <a:rPr lang="en-US" altLang="nl-NL" sz="2600" b="1" dirty="0">
                <a:solidFill>
                  <a:schemeClr val="bg1"/>
                </a:solidFill>
              </a:rPr>
              <a:t> Wijk </a:t>
            </a:r>
            <a:r>
              <a:rPr lang="en-US" altLang="nl-NL" sz="2600" b="1" dirty="0" err="1">
                <a:solidFill>
                  <a:schemeClr val="bg1"/>
                </a:solidFill>
              </a:rPr>
              <a:t>bij</a:t>
            </a:r>
            <a:r>
              <a:rPr lang="en-US" altLang="nl-NL" sz="2600" b="1" dirty="0">
                <a:solidFill>
                  <a:schemeClr val="bg1"/>
                </a:solidFill>
              </a:rPr>
              <a:t> </a:t>
            </a:r>
            <a:r>
              <a:rPr lang="en-US" altLang="nl-NL" sz="2600" b="1" dirty="0" err="1">
                <a:solidFill>
                  <a:schemeClr val="bg1"/>
                </a:solidFill>
              </a:rPr>
              <a:t>Duurstede</a:t>
            </a:r>
            <a:endParaRPr lang="en-US" altLang="nl-NL" sz="2600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2122414" y="6384782"/>
            <a:ext cx="679508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nl-NL" sz="1800" dirty="0">
                <a:solidFill>
                  <a:schemeClr val="bg1"/>
                </a:solidFill>
              </a:rPr>
              <a:t> </a:t>
            </a:r>
            <a:r>
              <a:rPr lang="en-US" altLang="nl-NL" sz="1800" dirty="0" err="1">
                <a:solidFill>
                  <a:schemeClr val="bg1"/>
                </a:solidFill>
              </a:rPr>
              <a:t>maandag</a:t>
            </a:r>
            <a:r>
              <a:rPr lang="en-US" altLang="nl-NL" sz="1800" dirty="0">
                <a:solidFill>
                  <a:schemeClr val="bg1"/>
                </a:solidFill>
              </a:rPr>
              <a:t> 18 </a:t>
            </a:r>
            <a:r>
              <a:rPr lang="en-US" altLang="nl-NL" sz="1800" dirty="0" err="1">
                <a:solidFill>
                  <a:schemeClr val="bg1"/>
                </a:solidFill>
              </a:rPr>
              <a:t>maart</a:t>
            </a:r>
            <a:r>
              <a:rPr lang="en-US" altLang="nl-NL" sz="1800" dirty="0">
                <a:solidFill>
                  <a:schemeClr val="bg1"/>
                </a:solidFill>
              </a:rPr>
              <a:t> 2024 – SCS De Wiese</a:t>
            </a:r>
            <a:endParaRPr lang="en-US" altLang="nl-NL" sz="1800" dirty="0"/>
          </a:p>
        </p:txBody>
      </p:sp>
    </p:spTree>
    <p:extLst>
      <p:ext uri="{BB962C8B-B14F-4D97-AF65-F5344CB8AC3E}">
        <p14:creationId xmlns:p14="http://schemas.microsoft.com/office/powerpoint/2010/main" val="40144070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138FC9D-D176-F21E-D86C-0DDB467A4146}"/>
              </a:ext>
            </a:extLst>
          </p:cNvPr>
          <p:cNvSpPr txBox="1"/>
          <p:nvPr/>
        </p:nvSpPr>
        <p:spPr>
          <a:xfrm>
            <a:off x="77593" y="1132403"/>
            <a:ext cx="438534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Ambitie waterschap: 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2027 het </a:t>
            </a:r>
            <a:r>
              <a:rPr lang="nl-NL" b="0" i="0" u="none" strike="noStrike" dirty="0">
                <a:solidFill>
                  <a:srgbClr val="333333"/>
                </a:solidFill>
                <a:effectLst/>
                <a:latin typeface="Roboto" panose="020F0502020204030204" pitchFamily="2" charset="0"/>
              </a:rPr>
              <a:t>waterkwaliteitsniveau in boerenslot</a:t>
            </a:r>
            <a:r>
              <a:rPr lang="nl-NL" b="0" i="0" u="none" strike="noStrike" dirty="0">
                <a:effectLst/>
                <a:latin typeface="Roboto" panose="020F0502020204030204" pitchFamily="2" charset="0"/>
              </a:rPr>
              <a:t>en gemiddeld ‘levendig’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solidFill>
                  <a:srgbClr val="FF000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Onze monitoring geeft streefbeeld </a:t>
            </a:r>
          </a:p>
          <a:p>
            <a:pPr algn="ctr"/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laag tot zichtbaar</a:t>
            </a:r>
          </a:p>
          <a:p>
            <a:endParaRPr lang="nl-NL" dirty="0">
              <a:solidFill>
                <a:srgbClr val="FF000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aantal pakketten uit Agrarisch Natuur- en Landschapsbeheer (</a:t>
            </a:r>
            <a:r>
              <a:rPr lang="nl-NL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ANLb</a:t>
            </a: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84B2E9B-B479-BF1C-6908-307E1CDAFED2}"/>
              </a:ext>
            </a:extLst>
          </p:cNvPr>
          <p:cNvSpPr txBox="1">
            <a:spLocks/>
          </p:cNvSpPr>
          <p:nvPr/>
        </p:nvSpPr>
        <p:spPr>
          <a:xfrm>
            <a:off x="2461749" y="162159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Waterkwaliteit en biodiversiteit</a:t>
            </a:r>
          </a:p>
        </p:txBody>
      </p:sp>
      <p:pic>
        <p:nvPicPr>
          <p:cNvPr id="6" name="Afbeelding 4">
            <a:extLst>
              <a:ext uri="{FF2B5EF4-FFF2-40B4-BE49-F238E27FC236}">
                <a16:creationId xmlns:a16="http://schemas.microsoft.com/office/drawing/2014/main" id="{B78D1ACF-3AAE-FC94-FE00-DE7434CD64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8" r="3812" b="45184"/>
          <a:stretch>
            <a:fillRect/>
          </a:stretch>
        </p:blipFill>
        <p:spPr bwMode="auto">
          <a:xfrm>
            <a:off x="5307844" y="3225458"/>
            <a:ext cx="3836156" cy="2227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1">
            <a:extLst>
              <a:ext uri="{FF2B5EF4-FFF2-40B4-BE49-F238E27FC236}">
                <a16:creationId xmlns:a16="http://schemas.microsoft.com/office/drawing/2014/main" id="{530E98B8-73AE-1031-409D-4C52B3068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" r="4620" b="40753"/>
          <a:stretch>
            <a:fillRect/>
          </a:stretch>
        </p:blipFill>
        <p:spPr bwMode="auto">
          <a:xfrm>
            <a:off x="4292370" y="997929"/>
            <a:ext cx="3775046" cy="2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72E71234-0F99-0005-6F53-5F0F676F43BA}"/>
              </a:ext>
            </a:extLst>
          </p:cNvPr>
          <p:cNvSpPr txBox="1"/>
          <p:nvPr/>
        </p:nvSpPr>
        <p:spPr>
          <a:xfrm>
            <a:off x="4303442" y="1005303"/>
            <a:ext cx="450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Streefbeeld ‘laag’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7D7F7563-9136-2DBD-8501-9939A1D1BA09}"/>
              </a:ext>
            </a:extLst>
          </p:cNvPr>
          <p:cNvSpPr txBox="1"/>
          <p:nvPr/>
        </p:nvSpPr>
        <p:spPr>
          <a:xfrm>
            <a:off x="5307844" y="3191518"/>
            <a:ext cx="45066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Streefbeeld ‘levendig’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7ED2514E-C2C3-F84C-9263-CBAC7AA196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129" y="3963404"/>
            <a:ext cx="4494054" cy="2894596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131430E7-F99F-4A38-9A29-FA71BBDEC377}"/>
              </a:ext>
            </a:extLst>
          </p:cNvPr>
          <p:cNvSpPr txBox="1"/>
          <p:nvPr/>
        </p:nvSpPr>
        <p:spPr>
          <a:xfrm>
            <a:off x="5024719" y="5156989"/>
            <a:ext cx="47491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- Maak een slootplan</a:t>
            </a:r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- Doe mee </a:t>
            </a:r>
            <a:r>
              <a:rPr lang="nl-NL" sz="1600">
                <a:latin typeface="Arial" panose="020B0604020202020204" pitchFamily="34" charset="0"/>
                <a:cs typeface="Arial" panose="020B0604020202020204" pitchFamily="34" charset="0"/>
              </a:rPr>
              <a:t>met de Bloeiende 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boerensloot (monitoring met het waterschap)</a:t>
            </a:r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- Blauwe bewonersinitiatieven</a:t>
            </a:r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- Regionaal Partnerschap Water en Bodem </a:t>
            </a:r>
          </a:p>
          <a:p>
            <a:endParaRPr lang="nl-NL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0801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fbeelding met tekst, kaart, schermopname&#10;&#10;Automatisch gegenereerde beschrijving">
            <a:extLst>
              <a:ext uri="{FF2B5EF4-FFF2-40B4-BE49-F238E27FC236}">
                <a16:creationId xmlns:a16="http://schemas.microsoft.com/office/drawing/2014/main" id="{779A770E-D6F7-0802-F369-F6F0FBAA72B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1" b="683"/>
          <a:stretch/>
        </p:blipFill>
        <p:spPr bwMode="auto">
          <a:xfrm>
            <a:off x="0" y="645952"/>
            <a:ext cx="5994837" cy="59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76810" y="1098958"/>
            <a:ext cx="5841215" cy="77845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200" b="1" dirty="0">
                <a:solidFill>
                  <a:schemeClr val="accent1"/>
                </a:solidFill>
                <a:ea typeface="MS PGothic" panose="020B0600070205080204" pitchFamily="34" charset="-128"/>
              </a:rPr>
              <a:t>Maatschappelijke ontwikkelingen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BBE13C49-4A57-3FEE-D4EA-0588FD7EB4BA}"/>
              </a:ext>
            </a:extLst>
          </p:cNvPr>
          <p:cNvSpPr txBox="1"/>
          <p:nvPr/>
        </p:nvSpPr>
        <p:spPr>
          <a:xfrm>
            <a:off x="0" y="6575996"/>
            <a:ext cx="49520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Bron : Interprovinciaal Overleg (IPO) </a:t>
            </a:r>
            <a:r>
              <a:rPr lang="nl-NL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https://www.ipo.nl/thema-s/landelijk-gebied/</a:t>
            </a:r>
            <a:r>
              <a:rPr lang="nl-NL" sz="10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AEE68FB6-3E15-4F9A-057D-2692461D78FC}"/>
              </a:ext>
            </a:extLst>
          </p:cNvPr>
          <p:cNvSpPr txBox="1"/>
          <p:nvPr/>
        </p:nvSpPr>
        <p:spPr>
          <a:xfrm>
            <a:off x="6051793" y="1724527"/>
            <a:ext cx="320459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Waterschap aan tafel bij o.a.:</a:t>
            </a:r>
          </a:p>
          <a:p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ontgronding en natuurontwikkeling uiterwaarden</a:t>
            </a: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nl-NL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Schalkwijker</a:t>
            </a:r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Buitenwaard</a:t>
            </a: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nl-NL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Bosscherwaarden</a:t>
            </a:r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verbreden Broekweg</a:t>
            </a:r>
          </a:p>
          <a:p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opgave vanuit Nationaal Programma Landelijk Gebied </a:t>
            </a:r>
          </a:p>
          <a:p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sz="1500" u="sng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Inbreng belang van het waterschap</a:t>
            </a: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borgen voldoende </a:t>
            </a:r>
            <a:r>
              <a:rPr lang="nl-NL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wateraan</a:t>
            </a:r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en afvoer</a:t>
            </a: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borgen veiligheid dijk</a:t>
            </a: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mitigerende maatregelen voor effect op grondwaterstanden</a:t>
            </a:r>
          </a:p>
          <a:p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- </a:t>
            </a:r>
            <a:r>
              <a:rPr lang="nl-NL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groen-blauwe</a:t>
            </a:r>
            <a:r>
              <a:rPr lang="nl-NL" sz="15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nl-NL" sz="1500" dirty="0" err="1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dooradering</a:t>
            </a:r>
            <a:endParaRPr lang="nl-NL" sz="15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173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kaart, tekst, atlas&#10;&#10;Automatisch gegenereerde beschrijving">
            <a:extLst>
              <a:ext uri="{FF2B5EF4-FFF2-40B4-BE49-F238E27FC236}">
                <a16:creationId xmlns:a16="http://schemas.microsoft.com/office/drawing/2014/main" id="{B96D7C3B-AD82-3D3B-71F0-8F36E2A178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2735"/>
            <a:ext cx="9144000" cy="6466318"/>
          </a:xfrm>
          <a:prstGeom prst="rect">
            <a:avLst/>
          </a:prstGeom>
        </p:spPr>
      </p:pic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96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430150" y="474036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Waterschap verder aan de slag</a:t>
            </a:r>
          </a:p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met het raamwaterplan</a:t>
            </a:r>
          </a:p>
        </p:txBody>
      </p:sp>
      <p:sp>
        <p:nvSpPr>
          <p:cNvPr id="10" name="Ster: 5 punten 9">
            <a:extLst>
              <a:ext uri="{FF2B5EF4-FFF2-40B4-BE49-F238E27FC236}">
                <a16:creationId xmlns:a16="http://schemas.microsoft.com/office/drawing/2014/main" id="{E48431AA-BBC7-A48E-5C19-D81486E1E39D}"/>
              </a:ext>
            </a:extLst>
          </p:cNvPr>
          <p:cNvSpPr/>
          <p:nvPr/>
        </p:nvSpPr>
        <p:spPr>
          <a:xfrm>
            <a:off x="8458200" y="4648785"/>
            <a:ext cx="370203" cy="36933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855CD60-087A-F81B-E52E-49E13F17ED8A}"/>
              </a:ext>
            </a:extLst>
          </p:cNvPr>
          <p:cNvSpPr txBox="1"/>
          <p:nvPr/>
        </p:nvSpPr>
        <p:spPr>
          <a:xfrm>
            <a:off x="117256" y="4667702"/>
            <a:ext cx="352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Inlaatvoorziening aanpassen</a:t>
            </a:r>
          </a:p>
        </p:txBody>
      </p:sp>
      <p:sp>
        <p:nvSpPr>
          <p:cNvPr id="12" name="Ster: 5 punten 11">
            <a:extLst>
              <a:ext uri="{FF2B5EF4-FFF2-40B4-BE49-F238E27FC236}">
                <a16:creationId xmlns:a16="http://schemas.microsoft.com/office/drawing/2014/main" id="{82788879-FB40-06CB-9ED4-DF8A69D2B16D}"/>
              </a:ext>
            </a:extLst>
          </p:cNvPr>
          <p:cNvSpPr/>
          <p:nvPr/>
        </p:nvSpPr>
        <p:spPr>
          <a:xfrm>
            <a:off x="7413812" y="4011297"/>
            <a:ext cx="180000" cy="180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EFCB8D7D-EB89-863F-EE6D-3F2113661372}"/>
              </a:ext>
            </a:extLst>
          </p:cNvPr>
          <p:cNvSpPr txBox="1"/>
          <p:nvPr/>
        </p:nvSpPr>
        <p:spPr>
          <a:xfrm>
            <a:off x="117256" y="5037034"/>
            <a:ext cx="352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Stuw verplaatsen</a:t>
            </a:r>
          </a:p>
        </p:txBody>
      </p:sp>
      <p:sp>
        <p:nvSpPr>
          <p:cNvPr id="14" name="Ster: 5 punten 13">
            <a:extLst>
              <a:ext uri="{FF2B5EF4-FFF2-40B4-BE49-F238E27FC236}">
                <a16:creationId xmlns:a16="http://schemas.microsoft.com/office/drawing/2014/main" id="{EE12656C-0BCF-F44F-B54D-177281573D0A}"/>
              </a:ext>
            </a:extLst>
          </p:cNvPr>
          <p:cNvSpPr/>
          <p:nvPr/>
        </p:nvSpPr>
        <p:spPr>
          <a:xfrm>
            <a:off x="6619983" y="4643819"/>
            <a:ext cx="180000" cy="180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24FFDB7E-2CF3-4290-5DEC-0635486E7D3B}"/>
              </a:ext>
            </a:extLst>
          </p:cNvPr>
          <p:cNvSpPr txBox="1"/>
          <p:nvPr/>
        </p:nvSpPr>
        <p:spPr>
          <a:xfrm>
            <a:off x="117255" y="5396688"/>
            <a:ext cx="352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Inlaat verplaatsen</a:t>
            </a:r>
          </a:p>
        </p:txBody>
      </p:sp>
      <p:sp>
        <p:nvSpPr>
          <p:cNvPr id="16" name="Ster: 5 punten 15">
            <a:extLst>
              <a:ext uri="{FF2B5EF4-FFF2-40B4-BE49-F238E27FC236}">
                <a16:creationId xmlns:a16="http://schemas.microsoft.com/office/drawing/2014/main" id="{B178EDB4-5444-2A33-4B33-E469AFFF99EB}"/>
              </a:ext>
            </a:extLst>
          </p:cNvPr>
          <p:cNvSpPr/>
          <p:nvPr/>
        </p:nvSpPr>
        <p:spPr>
          <a:xfrm>
            <a:off x="2980765" y="3413847"/>
            <a:ext cx="370203" cy="36933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9ECCF356-4808-7415-745C-FD7BD286FE9E}"/>
              </a:ext>
            </a:extLst>
          </p:cNvPr>
          <p:cNvSpPr txBox="1"/>
          <p:nvPr/>
        </p:nvSpPr>
        <p:spPr>
          <a:xfrm>
            <a:off x="117255" y="5746419"/>
            <a:ext cx="352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Peil en watersysteem in kaart</a:t>
            </a:r>
          </a:p>
        </p:txBody>
      </p:sp>
      <p:sp>
        <p:nvSpPr>
          <p:cNvPr id="18" name="Ster: 5 punten 17">
            <a:extLst>
              <a:ext uri="{FF2B5EF4-FFF2-40B4-BE49-F238E27FC236}">
                <a16:creationId xmlns:a16="http://schemas.microsoft.com/office/drawing/2014/main" id="{901251D3-DE17-E833-A1A2-CDE054737DE8}"/>
              </a:ext>
            </a:extLst>
          </p:cNvPr>
          <p:cNvSpPr/>
          <p:nvPr/>
        </p:nvSpPr>
        <p:spPr>
          <a:xfrm>
            <a:off x="6212411" y="4479962"/>
            <a:ext cx="180000" cy="180000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Tekstvak 18">
            <a:extLst>
              <a:ext uri="{FF2B5EF4-FFF2-40B4-BE49-F238E27FC236}">
                <a16:creationId xmlns:a16="http://schemas.microsoft.com/office/drawing/2014/main" id="{D7C259B0-65C9-8292-596A-5CF2373E3ADF}"/>
              </a:ext>
            </a:extLst>
          </p:cNvPr>
          <p:cNvSpPr txBox="1"/>
          <p:nvPr/>
        </p:nvSpPr>
        <p:spPr>
          <a:xfrm>
            <a:off x="117255" y="6080318"/>
            <a:ext cx="352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Stuw verwijderen</a:t>
            </a:r>
          </a:p>
        </p:txBody>
      </p:sp>
      <p:sp>
        <p:nvSpPr>
          <p:cNvPr id="20" name="Ster: 5 punten 19">
            <a:extLst>
              <a:ext uri="{FF2B5EF4-FFF2-40B4-BE49-F238E27FC236}">
                <a16:creationId xmlns:a16="http://schemas.microsoft.com/office/drawing/2014/main" id="{56233578-254D-07EA-4A0B-165E3BA128CA}"/>
              </a:ext>
            </a:extLst>
          </p:cNvPr>
          <p:cNvSpPr/>
          <p:nvPr/>
        </p:nvSpPr>
        <p:spPr>
          <a:xfrm>
            <a:off x="4470693" y="4094787"/>
            <a:ext cx="370203" cy="369332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Tekstvak 20">
            <a:extLst>
              <a:ext uri="{FF2B5EF4-FFF2-40B4-BE49-F238E27FC236}">
                <a16:creationId xmlns:a16="http://schemas.microsoft.com/office/drawing/2014/main" id="{83B8FCED-ECE0-1162-E7A2-166607907BEB}"/>
              </a:ext>
            </a:extLst>
          </p:cNvPr>
          <p:cNvSpPr txBox="1"/>
          <p:nvPr/>
        </p:nvSpPr>
        <p:spPr>
          <a:xfrm>
            <a:off x="117255" y="6440665"/>
            <a:ext cx="352356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Afwaarderen primaire watergang</a:t>
            </a:r>
          </a:p>
        </p:txBody>
      </p:sp>
    </p:spTree>
    <p:extLst>
      <p:ext uri="{BB962C8B-B14F-4D97-AF65-F5344CB8AC3E}">
        <p14:creationId xmlns:p14="http://schemas.microsoft.com/office/powerpoint/2010/main" val="6257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044256" y="339812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Het vervolgtraject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351DD773-3EBF-99FE-758A-F7C278E53832}"/>
              </a:ext>
            </a:extLst>
          </p:cNvPr>
          <p:cNvSpPr txBox="1"/>
          <p:nvPr/>
        </p:nvSpPr>
        <p:spPr>
          <a:xfrm>
            <a:off x="614992" y="1524551"/>
            <a:ext cx="8290293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Vanavond	Verder met u in gesprek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		Uitwerken concrete maatregelen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/ 2025 	Realisatie maatregelen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Eind 2024 	Wijziging peilbesluit Eiland van Schalkwijk voor deelgebied Wijk </a:t>
            </a: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–&gt; wordt eerst ter inzage gelegd 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Begin 2026	Baggeren deelgebied Wijk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	2x per jaar een digitale nieuwsbrief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2024 – 2026 	Uitwerken andere deelgebieden</a:t>
            </a:r>
          </a:p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		2 april gebiedsavond Kanaalzone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solidFill>
                <a:srgbClr val="FF0000"/>
              </a:solidFill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 descr="Zo gezond is koffie | De Morgen">
            <a:extLst>
              <a:ext uri="{FF2B5EF4-FFF2-40B4-BE49-F238E27FC236}">
                <a16:creationId xmlns:a16="http://schemas.microsoft.com/office/drawing/2014/main" id="{9D7E403D-3CC1-260A-CD2D-FF03FE9B8E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7"/>
          <a:stretch/>
        </p:blipFill>
        <p:spPr bwMode="auto">
          <a:xfrm>
            <a:off x="6593746" y="4750323"/>
            <a:ext cx="2447673" cy="19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9594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0" y="695325"/>
            <a:ext cx="9144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600" b="1" dirty="0" err="1">
                <a:solidFill>
                  <a:schemeClr val="bg1"/>
                </a:solidFill>
              </a:rPr>
              <a:t>Kijk</a:t>
            </a:r>
            <a:r>
              <a:rPr lang="en-US" altLang="nl-NL" sz="2600" b="1" dirty="0">
                <a:solidFill>
                  <a:schemeClr val="bg1"/>
                </a:solidFill>
              </a:rPr>
              <a:t> </a:t>
            </a:r>
            <a:r>
              <a:rPr lang="en-US" altLang="nl-NL" sz="2600" b="1" dirty="0" err="1">
                <a:solidFill>
                  <a:schemeClr val="bg1"/>
                </a:solidFill>
              </a:rPr>
              <a:t>ook</a:t>
            </a:r>
            <a:r>
              <a:rPr lang="en-US" altLang="nl-NL" sz="2600" b="1" dirty="0">
                <a:solidFill>
                  <a:schemeClr val="bg1"/>
                </a:solidFill>
              </a:rPr>
              <a:t> </a:t>
            </a:r>
            <a:r>
              <a:rPr lang="en-US" altLang="nl-NL" sz="2600" b="1" dirty="0" err="1">
                <a:solidFill>
                  <a:schemeClr val="bg1"/>
                </a:solidFill>
              </a:rPr>
              <a:t>eens</a:t>
            </a:r>
            <a:r>
              <a:rPr lang="en-US" altLang="nl-NL" sz="2600" b="1" dirty="0">
                <a:solidFill>
                  <a:schemeClr val="bg1"/>
                </a:solidFill>
              </a:rPr>
              <a:t> op</a:t>
            </a:r>
            <a:endParaRPr lang="en-US" altLang="nl-NL" sz="2600" dirty="0"/>
          </a:p>
        </p:txBody>
      </p:sp>
      <p:sp>
        <p:nvSpPr>
          <p:cNvPr id="6" name="Text Box 11"/>
          <p:cNvSpPr txBox="1">
            <a:spLocks noChangeArrowheads="1"/>
          </p:cNvSpPr>
          <p:nvPr/>
        </p:nvSpPr>
        <p:spPr bwMode="auto">
          <a:xfrm>
            <a:off x="0" y="1196975"/>
            <a:ext cx="914400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nl-NL" sz="2200" dirty="0">
                <a:solidFill>
                  <a:schemeClr val="bg1"/>
                </a:solidFill>
              </a:rPr>
              <a:t>www.destichtserijnlanden.nl</a:t>
            </a:r>
            <a:endParaRPr lang="en-US" altLang="nl-NL" sz="2200" dirty="0"/>
          </a:p>
        </p:txBody>
      </p:sp>
    </p:spTree>
    <p:extLst>
      <p:ext uri="{BB962C8B-B14F-4D97-AF65-F5344CB8AC3E}">
        <p14:creationId xmlns:p14="http://schemas.microsoft.com/office/powerpoint/2010/main" val="2445905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balk_bov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pt_onderk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3522"/>
            <a:ext cx="9144000" cy="34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427075" y="143162"/>
            <a:ext cx="5021725" cy="764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Bijeenkomst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54934" y="1419464"/>
            <a:ext cx="8290293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Aanleiding</a:t>
            </a:r>
          </a:p>
          <a:p>
            <a:pPr marL="342900" indent="-342900">
              <a:buFontTx/>
              <a:buAutoNum type="arabicPeriod"/>
            </a:pPr>
            <a:r>
              <a:rPr lang="nl-NL" sz="18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Raamwaterplan Eiland van Schalkwijk 2015</a:t>
            </a:r>
          </a:p>
          <a:p>
            <a:r>
              <a:rPr lang="nl-NL" dirty="0">
                <a:latin typeface="Arial" panose="020B0604020202020204" pitchFamily="34" charset="0"/>
                <a:ea typeface="Calibri" panose="020F0502020204030204" pitchFamily="34" charset="0"/>
              </a:rPr>
              <a:t>	</a:t>
            </a:r>
            <a:r>
              <a:rPr lang="nl-NL" sz="18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Het plan geeft een integrale visie en kaders voor een duurzaam, 	klimaatbestendig en doelmatig ingericht watersysteem.</a:t>
            </a: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lang="nl-NL" sz="1800" dirty="0">
              <a:effectLst/>
              <a:highlight>
                <a:srgbClr val="FFFF00"/>
              </a:highlight>
              <a:latin typeface="Arial" panose="020B0604020202020204" pitchFamily="34" charset="0"/>
              <a:ea typeface="Calibri" panose="020F0502020204030204" pitchFamily="34" charset="0"/>
            </a:endParaRPr>
          </a:p>
          <a:p>
            <a:endParaRPr lang="nl-NL" sz="1800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 startAt="2"/>
            </a:pPr>
            <a:r>
              <a:rPr lang="nl-NL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 uitwerking 	vindt plaats in deelgebieden met de uiteindelijk concrete maatregelen.</a:t>
            </a:r>
          </a:p>
          <a:p>
            <a:endParaRPr lang="nl-NL" sz="1200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r>
              <a:rPr lang="nl-NL" sz="2200" i="1" dirty="0">
                <a:solidFill>
                  <a:schemeClr val="accent5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-&gt;     </a:t>
            </a:r>
            <a:r>
              <a:rPr lang="nl-NL" sz="2200" i="1" dirty="0">
                <a:solidFill>
                  <a:schemeClr val="accent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Aan de slag voor deelgebied Wijk bij Duurstede</a:t>
            </a:r>
          </a:p>
          <a:p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nl-NL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26" name="Picture 2" descr="Susan Graas">
            <a:extLst>
              <a:ext uri="{FF2B5EF4-FFF2-40B4-BE49-F238E27FC236}">
                <a16:creationId xmlns:a16="http://schemas.microsoft.com/office/drawing/2014/main" id="{8CF136A5-E5F5-442F-B49C-DB51235BC2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4"/>
          <a:stretch/>
        </p:blipFill>
        <p:spPr bwMode="auto">
          <a:xfrm>
            <a:off x="1203510" y="4117224"/>
            <a:ext cx="142874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E9FCC62-BF58-499F-B694-9FCEEA20FCE1}"/>
              </a:ext>
            </a:extLst>
          </p:cNvPr>
          <p:cNvSpPr txBox="1"/>
          <p:nvPr/>
        </p:nvSpPr>
        <p:spPr>
          <a:xfrm>
            <a:off x="1112744" y="5976473"/>
            <a:ext cx="168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Susan Graas</a:t>
            </a:r>
          </a:p>
          <a:p>
            <a:r>
              <a:rPr lang="nl-NL" sz="1000" dirty="0"/>
              <a:t>Projectleider planvorming  en peilbesluiten 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8B2C1D7F-A82E-468F-B161-BBCD08B541AE}"/>
              </a:ext>
            </a:extLst>
          </p:cNvPr>
          <p:cNvSpPr txBox="1"/>
          <p:nvPr/>
        </p:nvSpPr>
        <p:spPr>
          <a:xfrm>
            <a:off x="6852979" y="5979985"/>
            <a:ext cx="168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Bert de Groot</a:t>
            </a:r>
          </a:p>
          <a:p>
            <a:r>
              <a:rPr lang="nl-NL" sz="1000" dirty="0"/>
              <a:t>Hoogheemraad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51143FA-DAB5-CFDC-C4CB-CE69924F67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8348" y="4071697"/>
            <a:ext cx="1546084" cy="1904776"/>
          </a:xfrm>
          <a:prstGeom prst="rect">
            <a:avLst/>
          </a:prstGeom>
        </p:spPr>
      </p:pic>
      <p:sp>
        <p:nvSpPr>
          <p:cNvPr id="17" name="Tekstvak 16">
            <a:extLst>
              <a:ext uri="{FF2B5EF4-FFF2-40B4-BE49-F238E27FC236}">
                <a16:creationId xmlns:a16="http://schemas.microsoft.com/office/drawing/2014/main" id="{21C34451-D854-1F18-AE34-B8B739CC8A39}"/>
              </a:ext>
            </a:extLst>
          </p:cNvPr>
          <p:cNvSpPr txBox="1"/>
          <p:nvPr/>
        </p:nvSpPr>
        <p:spPr>
          <a:xfrm>
            <a:off x="3807992" y="5979985"/>
            <a:ext cx="2066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/>
              <a:t>Winfried van Leeuwen</a:t>
            </a:r>
          </a:p>
          <a:p>
            <a:r>
              <a:rPr lang="nl-NL" sz="1000" dirty="0"/>
              <a:t>Gebiedsbeheerder</a:t>
            </a:r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B33CD7E0-6804-4B60-A292-FD098BE748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888" y="4102556"/>
            <a:ext cx="1467439" cy="1919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6734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6" descr="balk_bov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ppt_onderkan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43522"/>
            <a:ext cx="9144000" cy="342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427075" y="143162"/>
            <a:ext cx="5021725" cy="76484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Programma</a:t>
            </a:r>
          </a:p>
        </p:txBody>
      </p:sp>
      <p:sp>
        <p:nvSpPr>
          <p:cNvPr id="7" name="Tekstvak 6"/>
          <p:cNvSpPr txBox="1"/>
          <p:nvPr/>
        </p:nvSpPr>
        <p:spPr>
          <a:xfrm>
            <a:off x="354934" y="1343402"/>
            <a:ext cx="829029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Informatie delen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Watersysteem deelgebied Wijk bij Duurstede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Uitdagingen en ambities waterschap</a:t>
            </a:r>
          </a:p>
          <a:p>
            <a:pPr lvl="2"/>
            <a:r>
              <a:rPr lang="nl-NL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</a:t>
            </a:r>
            <a:r>
              <a:rPr lang="nl-NL" sz="14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Klimaatveranderingen</a:t>
            </a:r>
          </a:p>
          <a:p>
            <a:pPr lvl="2"/>
            <a:r>
              <a:rPr lang="nl-NL" sz="1400" i="1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	Waterkwaliteit en biodiversiteit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Maatschappelijke ontwikkelingen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Maatregelen deelgebied Wijk - Raamwaterplan Eiland van Schalkwijk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nl-NL" i="1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lvl="1"/>
            <a:r>
              <a:rPr lang="nl-NL" i="1" dirty="0">
                <a:solidFill>
                  <a:srgbClr val="0070C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Koffie pauze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 gesprek over uw ervaringen, klachten en/of ideeën</a:t>
            </a: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69FDAB5-637B-48A3-DF87-02792DE2FDF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30"/>
          <a:stretch/>
        </p:blipFill>
        <p:spPr>
          <a:xfrm>
            <a:off x="5293453" y="4484004"/>
            <a:ext cx="3773820" cy="2293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233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363038" y="574702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Raamwaterplan </a:t>
            </a:r>
          </a:p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Eiland van Schalkwijk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FF5E80-C018-36CA-6449-2498AEC03B31}"/>
              </a:ext>
            </a:extLst>
          </p:cNvPr>
          <p:cNvSpPr txBox="1"/>
          <p:nvPr/>
        </p:nvSpPr>
        <p:spPr>
          <a:xfrm>
            <a:off x="231056" y="1380470"/>
            <a:ext cx="829029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NL" sz="1400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14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Aanleiding</a:t>
            </a:r>
            <a:r>
              <a:rPr lang="nl-NL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destijds waren actuele knelpunten in het watersysteem, maar ook plannen en projecten van gebiedspartners binnen het Eiland van Schalkwijk. </a:t>
            </a:r>
          </a:p>
          <a:p>
            <a:endParaRPr lang="nl-NL" sz="1400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sz="1400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1400" dirty="0">
                <a:solidFill>
                  <a:schemeClr val="accent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Uitvoeringsstrategie</a:t>
            </a:r>
            <a:r>
              <a:rPr lang="nl-NL" sz="1400" dirty="0"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voor wateraanvoer, waterafvoer, wateroverlast, veiligheid en schoonwater. Omslag ingezet naar </a:t>
            </a:r>
            <a:r>
              <a:rPr lang="nl-NL" sz="1400" dirty="0">
                <a:solidFill>
                  <a:schemeClr val="accent1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gezamenlijke verantwoordelijkheid</a:t>
            </a:r>
          </a:p>
          <a:p>
            <a:endParaRPr lang="nl-NL" sz="1400" dirty="0">
              <a:solidFill>
                <a:schemeClr val="accent1"/>
              </a:solidFill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nl-NL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</a:t>
            </a:r>
            <a:r>
              <a:rPr lang="nl-NL" sz="14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Basisstrategie waterschapstaken</a:t>
            </a:r>
            <a:r>
              <a:rPr lang="nl-NL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” </a:t>
            </a:r>
          </a:p>
          <a:p>
            <a:endParaRPr lang="nl-NL" sz="1400" dirty="0"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2. 	Aanvullende strategieën </a:t>
            </a:r>
          </a:p>
          <a:p>
            <a:r>
              <a:rPr lang="nl-NL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Voor extra waterbeheer, de zogenaamde </a:t>
            </a:r>
            <a:r>
              <a:rPr lang="nl-NL" sz="1400" dirty="0">
                <a:solidFill>
                  <a:schemeClr val="accent1"/>
                </a:solidFill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“diensten”</a:t>
            </a:r>
            <a:r>
              <a:rPr lang="nl-NL" sz="1400" dirty="0">
                <a:effectLst/>
                <a:latin typeface="Verdana" panose="020B060403050404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vraagt het waterschap een bijdrage van belanghebbenden. Denk hierbij bijvoorbeeld aan de extra wateraanvoer tijdens de nachtvorstperiode voor de fruittelers.</a:t>
            </a:r>
          </a:p>
          <a:p>
            <a:endParaRPr lang="nl-NL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sz="1400" dirty="0">
              <a:effectLst/>
              <a:latin typeface="Verdana" panose="020B060403050404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nl-NL" sz="1400" dirty="0">
                <a:latin typeface="Verdana" panose="020B0604030504040204" pitchFamily="34" charset="0"/>
                <a:cs typeface="Arial" panose="020B0604020202020204" pitchFamily="34" charset="0"/>
              </a:rPr>
              <a:t>Sinds 2015 </a:t>
            </a:r>
            <a:r>
              <a:rPr lang="nl-NL" sz="1400" dirty="0">
                <a:solidFill>
                  <a:schemeClr val="accent1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aan de slag gegaan</a:t>
            </a:r>
            <a:r>
              <a:rPr lang="nl-NL" sz="1400" dirty="0">
                <a:latin typeface="Verdana" panose="020B060403050404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nl-NL" sz="1400" dirty="0">
                <a:latin typeface="Verdana" panose="020B0604030504040204" pitchFamily="34" charset="0"/>
                <a:cs typeface="Arial" panose="020B0604020202020204" pitchFamily="34" charset="0"/>
              </a:rPr>
              <a:t>- Inundatiepolder Blokhoven</a:t>
            </a:r>
          </a:p>
          <a:p>
            <a:r>
              <a:rPr lang="nl-NL" sz="1400" dirty="0">
                <a:latin typeface="Verdana" panose="020B0604030504040204" pitchFamily="34" charset="0"/>
                <a:cs typeface="Arial" panose="020B0604020202020204" pitchFamily="34" charset="0"/>
              </a:rPr>
              <a:t>- Verruimen watersysteem</a:t>
            </a:r>
          </a:p>
          <a:p>
            <a:r>
              <a:rPr lang="nl-NL" sz="1400" dirty="0">
                <a:latin typeface="Verdana" panose="020B0604030504040204" pitchFamily="34" charset="0"/>
                <a:cs typeface="Arial" panose="020B0604020202020204" pitchFamily="34" charset="0"/>
              </a:rPr>
              <a:t>- Bypass </a:t>
            </a:r>
            <a:r>
              <a:rPr lang="nl-NL" sz="1400" dirty="0" err="1">
                <a:latin typeface="Verdana" panose="020B0604030504040204" pitchFamily="34" charset="0"/>
                <a:cs typeface="Arial" panose="020B0604020202020204" pitchFamily="34" charset="0"/>
              </a:rPr>
              <a:t>Marckenburgerwetering</a:t>
            </a:r>
            <a:endParaRPr lang="nl-NL" sz="1400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5" descr="ppt_onderkant">
            <a:extLst>
              <a:ext uri="{FF2B5EF4-FFF2-40B4-BE49-F238E27FC236}">
                <a16:creationId xmlns:a16="http://schemas.microsoft.com/office/drawing/2014/main" id="{2B2EE012-70E4-CEED-E12E-20B1F099E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046A7F46-65DE-28AD-49F2-4EDFC2C93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4705350"/>
            <a:ext cx="3124200" cy="215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9875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D0FD964-1C01-DFB9-EEE0-C865656CA4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7893" y="3910241"/>
            <a:ext cx="4102217" cy="290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E4A98C5-DFEB-D228-E192-A9F298F341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" t="5825" r="2011" b="1919"/>
          <a:stretch/>
        </p:blipFill>
        <p:spPr bwMode="auto">
          <a:xfrm>
            <a:off x="83889" y="1155469"/>
            <a:ext cx="6398113" cy="433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212036" y="574702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Deelgebied </a:t>
            </a:r>
          </a:p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Wijk bij Duurstede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2BC6A92-FF11-328B-2FB3-3306C1D51401}"/>
              </a:ext>
            </a:extLst>
          </p:cNvPr>
          <p:cNvSpPr txBox="1"/>
          <p:nvPr/>
        </p:nvSpPr>
        <p:spPr>
          <a:xfrm>
            <a:off x="332311" y="5785291"/>
            <a:ext cx="82902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Ontwikkelingen aanleg zonnevelden</a:t>
            </a:r>
          </a:p>
        </p:txBody>
      </p:sp>
    </p:spTree>
    <p:extLst>
      <p:ext uri="{BB962C8B-B14F-4D97-AF65-F5344CB8AC3E}">
        <p14:creationId xmlns:p14="http://schemas.microsoft.com/office/powerpoint/2010/main" val="1001222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 descr="Afbeelding met kaart, tekst&#10;&#10;Automatisch gegenereerde beschrijving">
            <a:extLst>
              <a:ext uri="{FF2B5EF4-FFF2-40B4-BE49-F238E27FC236}">
                <a16:creationId xmlns:a16="http://schemas.microsoft.com/office/drawing/2014/main" id="{DD6AA379-A0B0-2E84-4931-A2696A75E6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1849" b="2129"/>
          <a:stretch/>
        </p:blipFill>
        <p:spPr>
          <a:xfrm>
            <a:off x="814560" y="1316843"/>
            <a:ext cx="7921390" cy="5486400"/>
          </a:xfrm>
          <a:prstGeom prst="rect">
            <a:avLst/>
          </a:prstGeom>
        </p:spPr>
      </p:pic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212036" y="574702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Watersysteem deelgebied </a:t>
            </a:r>
          </a:p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Wijk bij Duurstede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AC4B75C-ECE6-6F3A-28D1-574449C7188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2" t="60717" r="76317" b="6329"/>
          <a:stretch/>
        </p:blipFill>
        <p:spPr bwMode="auto">
          <a:xfrm>
            <a:off x="886953" y="5052119"/>
            <a:ext cx="1325083" cy="1631131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ijl: omlaag 11">
            <a:extLst>
              <a:ext uri="{FF2B5EF4-FFF2-40B4-BE49-F238E27FC236}">
                <a16:creationId xmlns:a16="http://schemas.microsoft.com/office/drawing/2014/main" id="{10C8F6F4-F14C-00C1-6F9D-2A0581A8271E}"/>
              </a:ext>
            </a:extLst>
          </p:cNvPr>
          <p:cNvSpPr/>
          <p:nvPr/>
        </p:nvSpPr>
        <p:spPr>
          <a:xfrm rot="12039983">
            <a:off x="4991449" y="3599312"/>
            <a:ext cx="83890" cy="3020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3" name="Pijl: omlaag 12">
            <a:extLst>
              <a:ext uri="{FF2B5EF4-FFF2-40B4-BE49-F238E27FC236}">
                <a16:creationId xmlns:a16="http://schemas.microsoft.com/office/drawing/2014/main" id="{05219416-352F-33F9-1F2C-0B24A9A515D1}"/>
              </a:ext>
            </a:extLst>
          </p:cNvPr>
          <p:cNvSpPr/>
          <p:nvPr/>
        </p:nvSpPr>
        <p:spPr>
          <a:xfrm rot="12039983">
            <a:off x="3543746" y="3107593"/>
            <a:ext cx="52678" cy="1185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4" name="Pijl: omlaag 13">
            <a:extLst>
              <a:ext uri="{FF2B5EF4-FFF2-40B4-BE49-F238E27FC236}">
                <a16:creationId xmlns:a16="http://schemas.microsoft.com/office/drawing/2014/main" id="{C5486597-860D-6A3F-0944-E82BC8090EAD}"/>
              </a:ext>
            </a:extLst>
          </p:cNvPr>
          <p:cNvSpPr/>
          <p:nvPr/>
        </p:nvSpPr>
        <p:spPr>
          <a:xfrm rot="1152427">
            <a:off x="8173041" y="5044318"/>
            <a:ext cx="83890" cy="3020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5" name="Pijl: omlaag 14">
            <a:extLst>
              <a:ext uri="{FF2B5EF4-FFF2-40B4-BE49-F238E27FC236}">
                <a16:creationId xmlns:a16="http://schemas.microsoft.com/office/drawing/2014/main" id="{E0254266-4684-C6DC-D432-C57EAFE5FAB3}"/>
              </a:ext>
            </a:extLst>
          </p:cNvPr>
          <p:cNvSpPr/>
          <p:nvPr/>
        </p:nvSpPr>
        <p:spPr>
          <a:xfrm rot="1751047">
            <a:off x="1363741" y="1788594"/>
            <a:ext cx="83890" cy="302003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6" name="Tekstvak 15">
            <a:extLst>
              <a:ext uri="{FF2B5EF4-FFF2-40B4-BE49-F238E27FC236}">
                <a16:creationId xmlns:a16="http://schemas.microsoft.com/office/drawing/2014/main" id="{9712A0B7-09AC-D0FB-3EFD-99C60BF0CB46}"/>
              </a:ext>
            </a:extLst>
          </p:cNvPr>
          <p:cNvSpPr txBox="1"/>
          <p:nvPr/>
        </p:nvSpPr>
        <p:spPr>
          <a:xfrm>
            <a:off x="7871884" y="4805898"/>
            <a:ext cx="1728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/>
              <a:t>Inlaat sluis zuid</a:t>
            </a:r>
          </a:p>
        </p:txBody>
      </p:sp>
      <p:sp>
        <p:nvSpPr>
          <p:cNvPr id="17" name="Tekstvak 16">
            <a:extLst>
              <a:ext uri="{FF2B5EF4-FFF2-40B4-BE49-F238E27FC236}">
                <a16:creationId xmlns:a16="http://schemas.microsoft.com/office/drawing/2014/main" id="{B29F7396-C842-A882-D430-204D1B857C1F}"/>
              </a:ext>
            </a:extLst>
          </p:cNvPr>
          <p:cNvSpPr txBox="1"/>
          <p:nvPr/>
        </p:nvSpPr>
        <p:spPr>
          <a:xfrm>
            <a:off x="886953" y="1546752"/>
            <a:ext cx="17281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/>
              <a:t>Gemaal </a:t>
            </a:r>
            <a:r>
              <a:rPr lang="nl-NL" sz="1000" b="1" dirty="0" err="1"/>
              <a:t>Goyerbrug</a:t>
            </a:r>
            <a:endParaRPr lang="nl-NL" sz="1000" b="1" dirty="0"/>
          </a:p>
        </p:txBody>
      </p:sp>
      <p:sp>
        <p:nvSpPr>
          <p:cNvPr id="2" name="Pijl: omlaag 1">
            <a:extLst>
              <a:ext uri="{FF2B5EF4-FFF2-40B4-BE49-F238E27FC236}">
                <a16:creationId xmlns:a16="http://schemas.microsoft.com/office/drawing/2014/main" id="{63B7D207-0A5D-84A2-F22F-581F8D95CDA3}"/>
              </a:ext>
            </a:extLst>
          </p:cNvPr>
          <p:cNvSpPr/>
          <p:nvPr/>
        </p:nvSpPr>
        <p:spPr>
          <a:xfrm rot="12039983">
            <a:off x="5550114" y="4042695"/>
            <a:ext cx="52678" cy="11858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4814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28AC0C-11A2-5B6A-EF2C-183DB62C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2943" r="2010" b="2739"/>
          <a:stretch>
            <a:fillRect/>
          </a:stretch>
        </p:blipFill>
        <p:spPr bwMode="auto">
          <a:xfrm>
            <a:off x="-3296" y="1155469"/>
            <a:ext cx="9147296" cy="634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363038" y="182178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Deelgebied Wijk bij Duurstede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02FF5E80-C018-36CA-6449-2498AEC03B31}"/>
              </a:ext>
            </a:extLst>
          </p:cNvPr>
          <p:cNvSpPr txBox="1"/>
          <p:nvPr/>
        </p:nvSpPr>
        <p:spPr>
          <a:xfrm>
            <a:off x="2836876" y="6671956"/>
            <a:ext cx="829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 err="1">
                <a:ea typeface="Verdana" panose="020B0604030504040204" pitchFamily="34" charset="0"/>
                <a:cs typeface="Arial" panose="020B0604020202020204" pitchFamily="34" charset="0"/>
              </a:rPr>
              <a:t>Factsheet</a:t>
            </a:r>
            <a:r>
              <a:rPr lang="nl-NL" sz="1200" dirty="0">
                <a:ea typeface="Verdana" panose="020B0604030504040204" pitchFamily="34" charset="0"/>
                <a:cs typeface="Arial" panose="020B0604020202020204" pitchFamily="34" charset="0"/>
              </a:rPr>
              <a:t> deelgebied Wijk bij Duurstede (DM848697)</a:t>
            </a:r>
            <a:endParaRPr lang="nl-NL" sz="1200" dirty="0">
              <a:effectLst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nl-NL" dirty="0">
              <a:latin typeface="Verdana" panose="020B060403050404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kstballon: rechthoek 9">
            <a:extLst>
              <a:ext uri="{FF2B5EF4-FFF2-40B4-BE49-F238E27FC236}">
                <a16:creationId xmlns:a16="http://schemas.microsoft.com/office/drawing/2014/main" id="{A6B42064-F967-FBC1-63E7-62C0C1DCF941}"/>
              </a:ext>
            </a:extLst>
          </p:cNvPr>
          <p:cNvSpPr/>
          <p:nvPr/>
        </p:nvSpPr>
        <p:spPr>
          <a:xfrm>
            <a:off x="4655889" y="3267681"/>
            <a:ext cx="1140903" cy="473083"/>
          </a:xfrm>
          <a:prstGeom prst="wedgeRectCallout">
            <a:avLst>
              <a:gd name="adj1" fmla="val -65413"/>
              <a:gd name="adj2" fmla="val 106832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Automatiseren stuw</a:t>
            </a:r>
          </a:p>
        </p:txBody>
      </p:sp>
      <p:sp>
        <p:nvSpPr>
          <p:cNvPr id="11" name="Tekstballon: rechthoek 10">
            <a:extLst>
              <a:ext uri="{FF2B5EF4-FFF2-40B4-BE49-F238E27FC236}">
                <a16:creationId xmlns:a16="http://schemas.microsoft.com/office/drawing/2014/main" id="{9D1986B2-5BCF-0719-C150-4A5322E01F98}"/>
              </a:ext>
            </a:extLst>
          </p:cNvPr>
          <p:cNvSpPr/>
          <p:nvPr/>
        </p:nvSpPr>
        <p:spPr>
          <a:xfrm>
            <a:off x="2836876" y="3293567"/>
            <a:ext cx="829113" cy="473083"/>
          </a:xfrm>
          <a:prstGeom prst="wedgeRectCallout">
            <a:avLst>
              <a:gd name="adj1" fmla="val 59700"/>
              <a:gd name="adj2" fmla="val 22386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Duikers verruimen</a:t>
            </a:r>
          </a:p>
        </p:txBody>
      </p:sp>
      <p:sp>
        <p:nvSpPr>
          <p:cNvPr id="12" name="Tekstballon: rechthoek 11">
            <a:extLst>
              <a:ext uri="{FF2B5EF4-FFF2-40B4-BE49-F238E27FC236}">
                <a16:creationId xmlns:a16="http://schemas.microsoft.com/office/drawing/2014/main" id="{707A9384-69AE-FD23-4EB7-0C21180555C5}"/>
              </a:ext>
            </a:extLst>
          </p:cNvPr>
          <p:cNvSpPr/>
          <p:nvPr/>
        </p:nvSpPr>
        <p:spPr>
          <a:xfrm>
            <a:off x="7645166" y="4496405"/>
            <a:ext cx="1252689" cy="473083"/>
          </a:xfrm>
          <a:prstGeom prst="wedgeRectCallout">
            <a:avLst>
              <a:gd name="adj1" fmla="val 25684"/>
              <a:gd name="adj2" fmla="val 21854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Inlaatvoorziening aanpassen</a:t>
            </a:r>
          </a:p>
        </p:txBody>
      </p:sp>
      <p:sp>
        <p:nvSpPr>
          <p:cNvPr id="13" name="Tekstballon: rechthoek 12">
            <a:extLst>
              <a:ext uri="{FF2B5EF4-FFF2-40B4-BE49-F238E27FC236}">
                <a16:creationId xmlns:a16="http://schemas.microsoft.com/office/drawing/2014/main" id="{F7B798ED-B8D3-BF7C-3E82-2F657E322DC2}"/>
              </a:ext>
            </a:extLst>
          </p:cNvPr>
          <p:cNvSpPr/>
          <p:nvPr/>
        </p:nvSpPr>
        <p:spPr>
          <a:xfrm>
            <a:off x="4136619" y="6098294"/>
            <a:ext cx="1252689" cy="473083"/>
          </a:xfrm>
          <a:prstGeom prst="wedgeRectCallout">
            <a:avLst>
              <a:gd name="adj1" fmla="val 114082"/>
              <a:gd name="adj2" fmla="val -1839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Verplaatsen onttrekkingspunt</a:t>
            </a:r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6C285827-E9D2-9F13-FEC6-13DCF2186758}"/>
              </a:ext>
            </a:extLst>
          </p:cNvPr>
          <p:cNvSpPr/>
          <p:nvPr/>
        </p:nvSpPr>
        <p:spPr>
          <a:xfrm>
            <a:off x="5989039" y="3724124"/>
            <a:ext cx="1595305" cy="473083"/>
          </a:xfrm>
          <a:prstGeom prst="wedgeRectCallout">
            <a:avLst>
              <a:gd name="adj1" fmla="val -46653"/>
              <a:gd name="adj2" fmla="val 14407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Verruimen watergang en duikers</a:t>
            </a:r>
          </a:p>
        </p:txBody>
      </p:sp>
      <p:sp>
        <p:nvSpPr>
          <p:cNvPr id="16" name="Tekstballon: rechthoek 15">
            <a:extLst>
              <a:ext uri="{FF2B5EF4-FFF2-40B4-BE49-F238E27FC236}">
                <a16:creationId xmlns:a16="http://schemas.microsoft.com/office/drawing/2014/main" id="{3F40812A-FAA4-8547-65C5-128A1A2C0B6A}"/>
              </a:ext>
            </a:extLst>
          </p:cNvPr>
          <p:cNvSpPr/>
          <p:nvPr/>
        </p:nvSpPr>
        <p:spPr>
          <a:xfrm>
            <a:off x="526791" y="4090172"/>
            <a:ext cx="1156215" cy="785399"/>
          </a:xfrm>
          <a:prstGeom prst="wedgeRectCallout">
            <a:avLst>
              <a:gd name="adj1" fmla="val 328110"/>
              <a:gd name="adj2" fmla="val 1087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Lokale knelpunten en tertiaire kunstwerken</a:t>
            </a:r>
          </a:p>
        </p:txBody>
      </p:sp>
      <p:sp>
        <p:nvSpPr>
          <p:cNvPr id="17" name="Tekstballon: rechthoek 16">
            <a:extLst>
              <a:ext uri="{FF2B5EF4-FFF2-40B4-BE49-F238E27FC236}">
                <a16:creationId xmlns:a16="http://schemas.microsoft.com/office/drawing/2014/main" id="{6DBB9788-E3C1-997D-E581-2654AE44598F}"/>
              </a:ext>
            </a:extLst>
          </p:cNvPr>
          <p:cNvSpPr/>
          <p:nvPr/>
        </p:nvSpPr>
        <p:spPr>
          <a:xfrm>
            <a:off x="6439808" y="6374229"/>
            <a:ext cx="1505263" cy="473083"/>
          </a:xfrm>
          <a:prstGeom prst="wedgeRectCallout">
            <a:avLst>
              <a:gd name="adj1" fmla="val -29966"/>
              <a:gd name="adj2" fmla="val -1680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Verbinding betere  wateraanvoer</a:t>
            </a:r>
          </a:p>
        </p:txBody>
      </p:sp>
    </p:spTree>
    <p:extLst>
      <p:ext uri="{BB962C8B-B14F-4D97-AF65-F5344CB8AC3E}">
        <p14:creationId xmlns:p14="http://schemas.microsoft.com/office/powerpoint/2010/main" val="6938041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4328AC0C-11A2-5B6A-EF2C-183DB62CA8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" t="2943" r="2010" b="2739"/>
          <a:stretch>
            <a:fillRect/>
          </a:stretch>
        </p:blipFill>
        <p:spPr bwMode="auto">
          <a:xfrm>
            <a:off x="21651" y="1155469"/>
            <a:ext cx="9147296" cy="6346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2113199" y="280426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Gerealiseerd </a:t>
            </a:r>
          </a:p>
        </p:txBody>
      </p:sp>
      <p:sp>
        <p:nvSpPr>
          <p:cNvPr id="10" name="Tekstballon: rechthoek 9">
            <a:extLst>
              <a:ext uri="{FF2B5EF4-FFF2-40B4-BE49-F238E27FC236}">
                <a16:creationId xmlns:a16="http://schemas.microsoft.com/office/drawing/2014/main" id="{A6B42064-F967-FBC1-63E7-62C0C1DCF941}"/>
              </a:ext>
            </a:extLst>
          </p:cNvPr>
          <p:cNvSpPr/>
          <p:nvPr/>
        </p:nvSpPr>
        <p:spPr>
          <a:xfrm>
            <a:off x="4655889" y="3267681"/>
            <a:ext cx="1140903" cy="473083"/>
          </a:xfrm>
          <a:prstGeom prst="wedgeRectCallout">
            <a:avLst>
              <a:gd name="adj1" fmla="val -65413"/>
              <a:gd name="adj2" fmla="val 106832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Automatiseren stuw</a:t>
            </a:r>
          </a:p>
        </p:txBody>
      </p:sp>
      <p:sp>
        <p:nvSpPr>
          <p:cNvPr id="12" name="Tekstballon: rechthoek 11">
            <a:extLst>
              <a:ext uri="{FF2B5EF4-FFF2-40B4-BE49-F238E27FC236}">
                <a16:creationId xmlns:a16="http://schemas.microsoft.com/office/drawing/2014/main" id="{707A9384-69AE-FD23-4EB7-0C21180555C5}"/>
              </a:ext>
            </a:extLst>
          </p:cNvPr>
          <p:cNvSpPr/>
          <p:nvPr/>
        </p:nvSpPr>
        <p:spPr>
          <a:xfrm>
            <a:off x="7645166" y="4496405"/>
            <a:ext cx="1252689" cy="473083"/>
          </a:xfrm>
          <a:prstGeom prst="wedgeRectCallout">
            <a:avLst>
              <a:gd name="adj1" fmla="val 27693"/>
              <a:gd name="adj2" fmla="val 215001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Inlaatvoorziening aanpassen</a:t>
            </a:r>
          </a:p>
        </p:txBody>
      </p:sp>
      <p:sp>
        <p:nvSpPr>
          <p:cNvPr id="13" name="Tekstballon: rechthoek 12">
            <a:extLst>
              <a:ext uri="{FF2B5EF4-FFF2-40B4-BE49-F238E27FC236}">
                <a16:creationId xmlns:a16="http://schemas.microsoft.com/office/drawing/2014/main" id="{F7B798ED-B8D3-BF7C-3E82-2F657E322DC2}"/>
              </a:ext>
            </a:extLst>
          </p:cNvPr>
          <p:cNvSpPr/>
          <p:nvPr/>
        </p:nvSpPr>
        <p:spPr>
          <a:xfrm>
            <a:off x="4136619" y="6098294"/>
            <a:ext cx="1252689" cy="473083"/>
          </a:xfrm>
          <a:prstGeom prst="wedgeRectCallout">
            <a:avLst>
              <a:gd name="adj1" fmla="val 114082"/>
              <a:gd name="adj2" fmla="val -18398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Verplaatsen onttrekkingspunt</a:t>
            </a:r>
          </a:p>
        </p:txBody>
      </p:sp>
      <p:sp>
        <p:nvSpPr>
          <p:cNvPr id="14" name="Tekstballon: rechthoek 13">
            <a:extLst>
              <a:ext uri="{FF2B5EF4-FFF2-40B4-BE49-F238E27FC236}">
                <a16:creationId xmlns:a16="http://schemas.microsoft.com/office/drawing/2014/main" id="{6C285827-E9D2-9F13-FEC6-13DCF2186758}"/>
              </a:ext>
            </a:extLst>
          </p:cNvPr>
          <p:cNvSpPr/>
          <p:nvPr/>
        </p:nvSpPr>
        <p:spPr>
          <a:xfrm>
            <a:off x="5989039" y="3724124"/>
            <a:ext cx="1595305" cy="473083"/>
          </a:xfrm>
          <a:prstGeom prst="wedgeRectCallout">
            <a:avLst>
              <a:gd name="adj1" fmla="val -48230"/>
              <a:gd name="adj2" fmla="val 140524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Verruimen watergang en duikers</a:t>
            </a:r>
          </a:p>
        </p:txBody>
      </p:sp>
      <p:sp>
        <p:nvSpPr>
          <p:cNvPr id="15" name="Tekstballon: rechthoek 14">
            <a:extLst>
              <a:ext uri="{FF2B5EF4-FFF2-40B4-BE49-F238E27FC236}">
                <a16:creationId xmlns:a16="http://schemas.microsoft.com/office/drawing/2014/main" id="{218FB520-4DD5-CBAB-2528-7B154157CC54}"/>
              </a:ext>
            </a:extLst>
          </p:cNvPr>
          <p:cNvSpPr/>
          <p:nvPr/>
        </p:nvSpPr>
        <p:spPr>
          <a:xfrm>
            <a:off x="6439808" y="6374229"/>
            <a:ext cx="1505263" cy="473083"/>
          </a:xfrm>
          <a:prstGeom prst="wedgeRectCallout">
            <a:avLst>
              <a:gd name="adj1" fmla="val -29966"/>
              <a:gd name="adj2" fmla="val -168023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Verbinding betere  wateraanvoer</a:t>
            </a:r>
          </a:p>
        </p:txBody>
      </p:sp>
      <p:sp>
        <p:nvSpPr>
          <p:cNvPr id="8" name="Tekstballon: rechthoek 7">
            <a:extLst>
              <a:ext uri="{FF2B5EF4-FFF2-40B4-BE49-F238E27FC236}">
                <a16:creationId xmlns:a16="http://schemas.microsoft.com/office/drawing/2014/main" id="{79B262B1-1EC2-BB66-0DDB-6BDF4A447530}"/>
              </a:ext>
            </a:extLst>
          </p:cNvPr>
          <p:cNvSpPr/>
          <p:nvPr/>
        </p:nvSpPr>
        <p:spPr>
          <a:xfrm>
            <a:off x="526791" y="4090172"/>
            <a:ext cx="1156215" cy="785399"/>
          </a:xfrm>
          <a:prstGeom prst="wedgeRectCallout">
            <a:avLst>
              <a:gd name="adj1" fmla="val 328110"/>
              <a:gd name="adj2" fmla="val 10873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Lokale knelpunten en tertiaire kunstwerken</a:t>
            </a:r>
          </a:p>
        </p:txBody>
      </p:sp>
      <p:sp>
        <p:nvSpPr>
          <p:cNvPr id="9" name="Tekstballon: rechthoek 8">
            <a:extLst>
              <a:ext uri="{FF2B5EF4-FFF2-40B4-BE49-F238E27FC236}">
                <a16:creationId xmlns:a16="http://schemas.microsoft.com/office/drawing/2014/main" id="{B2A3BEAA-9F62-D95C-9EA1-A3B5AE00ED79}"/>
              </a:ext>
            </a:extLst>
          </p:cNvPr>
          <p:cNvSpPr/>
          <p:nvPr/>
        </p:nvSpPr>
        <p:spPr>
          <a:xfrm>
            <a:off x="1605093" y="2028416"/>
            <a:ext cx="911604" cy="473083"/>
          </a:xfrm>
          <a:prstGeom prst="wedgeRectCallout">
            <a:avLst>
              <a:gd name="adj1" fmla="val 137503"/>
              <a:gd name="adj2" fmla="val 440205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Stuwen vernieuwd</a:t>
            </a:r>
          </a:p>
        </p:txBody>
      </p:sp>
      <p:sp>
        <p:nvSpPr>
          <p:cNvPr id="11" name="Tekstballon: rechthoek 10">
            <a:extLst>
              <a:ext uri="{FF2B5EF4-FFF2-40B4-BE49-F238E27FC236}">
                <a16:creationId xmlns:a16="http://schemas.microsoft.com/office/drawing/2014/main" id="{9D1986B2-5BCF-0719-C150-4A5322E01F98}"/>
              </a:ext>
            </a:extLst>
          </p:cNvPr>
          <p:cNvSpPr/>
          <p:nvPr/>
        </p:nvSpPr>
        <p:spPr>
          <a:xfrm>
            <a:off x="2836876" y="3293567"/>
            <a:ext cx="829113" cy="473083"/>
          </a:xfrm>
          <a:prstGeom prst="wedgeRectCallout">
            <a:avLst>
              <a:gd name="adj1" fmla="val 59700"/>
              <a:gd name="adj2" fmla="val 223867"/>
            </a:avLst>
          </a:prstGeom>
          <a:solidFill>
            <a:schemeClr val="accent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1200" dirty="0"/>
              <a:t>Duikers verruimen</a:t>
            </a:r>
          </a:p>
        </p:txBody>
      </p:sp>
    </p:spTree>
    <p:extLst>
      <p:ext uri="{BB962C8B-B14F-4D97-AF65-F5344CB8AC3E}">
        <p14:creationId xmlns:p14="http://schemas.microsoft.com/office/powerpoint/2010/main" val="8900880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Afbeelding 10">
            <a:extLst>
              <a:ext uri="{FF2B5EF4-FFF2-40B4-BE49-F238E27FC236}">
                <a16:creationId xmlns:a16="http://schemas.microsoft.com/office/drawing/2014/main" id="{3D826D71-210F-D384-CEDE-B6307A6F7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957" t="55906" r="4320" b="8215"/>
          <a:stretch/>
        </p:blipFill>
        <p:spPr>
          <a:xfrm>
            <a:off x="2231472" y="3927348"/>
            <a:ext cx="2379532" cy="1643589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EBA6AFD2-A912-5E47-7F16-E80CABE8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7472" y="1002715"/>
            <a:ext cx="4860474" cy="2818888"/>
          </a:xfrm>
          <a:prstGeom prst="rect">
            <a:avLst/>
          </a:prstGeom>
        </p:spPr>
      </p:pic>
      <p:pic>
        <p:nvPicPr>
          <p:cNvPr id="3" name="Afbeelding 6" descr="balk_boven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31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ppt_onderkan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45125"/>
            <a:ext cx="91440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C5386C4B-5CAD-4879-DE07-E23A097C052C}"/>
              </a:ext>
            </a:extLst>
          </p:cNvPr>
          <p:cNvSpPr txBox="1">
            <a:spLocks/>
          </p:cNvSpPr>
          <p:nvPr/>
        </p:nvSpPr>
        <p:spPr>
          <a:xfrm>
            <a:off x="2197089" y="296383"/>
            <a:ext cx="6158311" cy="5946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nl-NL" altLang="nl-NL" sz="3600" b="1" dirty="0">
                <a:solidFill>
                  <a:schemeClr val="bg1"/>
                </a:solidFill>
                <a:ea typeface="MS PGothic" panose="020B0600070205080204" pitchFamily="34" charset="-128"/>
              </a:rPr>
              <a:t>Klimaatverandering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DE16EFDC-73BF-8F5C-33BB-6B30FF5549EB}"/>
              </a:ext>
            </a:extLst>
          </p:cNvPr>
          <p:cNvSpPr txBox="1"/>
          <p:nvPr/>
        </p:nvSpPr>
        <p:spPr>
          <a:xfrm>
            <a:off x="4613945" y="1514866"/>
            <a:ext cx="474915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Toekomstbestendig Watersysteem (</a:t>
            </a:r>
            <a:r>
              <a:rPr lang="nl-NL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  <a:hlinkClick r:id="rId7"/>
              </a:rPr>
              <a:t>TBWS</a:t>
            </a:r>
            <a:r>
              <a:rPr lang="nl-NL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) gekozen voor beheerstrategie voor Eiland van Schalkwijk: </a:t>
            </a: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nl-NL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Optimaliseren van het systeem en zoeken naar kosteneffectieve maatregelen</a:t>
            </a:r>
          </a:p>
          <a:p>
            <a:pPr marL="342900" indent="-342900">
              <a:buAutoNum type="arabicPeriod"/>
            </a:pPr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nl-NL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Uw bedrijf voorbereiden op omgaan met watertekort</a:t>
            </a: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 startAt="3"/>
            </a:pPr>
            <a:r>
              <a:rPr lang="nl-NL" sz="16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Subsidie vanuit het waterschap:</a:t>
            </a:r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- Regionaal Partnerschap Water en Bodem </a:t>
            </a:r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- Blauwe bewonersinitiatieven</a:t>
            </a:r>
          </a:p>
          <a:p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&amp; andere financiering, </a:t>
            </a:r>
            <a:r>
              <a:rPr lang="nl-NL" sz="1600" dirty="0" err="1">
                <a:latin typeface="Arial" panose="020B0604020202020204" pitchFamily="34" charset="0"/>
                <a:cs typeface="Arial" panose="020B0604020202020204" pitchFamily="34" charset="0"/>
              </a:rPr>
              <a:t>oa</a:t>
            </a:r>
            <a:r>
              <a:rPr lang="nl-NL" sz="1600" dirty="0">
                <a:latin typeface="Arial" panose="020B0604020202020204" pitchFamily="34" charset="0"/>
                <a:cs typeface="Arial" panose="020B0604020202020204" pitchFamily="34" charset="0"/>
              </a:rPr>
              <a:t> Impulsregeling water in de omgeving (gemeente) </a:t>
            </a:r>
          </a:p>
          <a:p>
            <a:endParaRPr lang="nl-NL" sz="16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59888C7-1314-6E32-8751-58D68525C8F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8228" y="3767458"/>
            <a:ext cx="3975867" cy="1371731"/>
          </a:xfrm>
          <a:prstGeom prst="rect">
            <a:avLst/>
          </a:prstGeom>
          <a:solidFill>
            <a:srgbClr val="CCFFFF"/>
          </a:solidFill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59AB3825-BA4B-976F-2B25-A2BB9A1526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2010" y="5456296"/>
            <a:ext cx="2873433" cy="1796981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33A2CBFF-BC58-E072-EEF9-6DC138A41AB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5" t="50000" r="2087" b="7406"/>
          <a:stretch/>
        </p:blipFill>
        <p:spPr bwMode="auto">
          <a:xfrm>
            <a:off x="8389" y="3762548"/>
            <a:ext cx="2558642" cy="1914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6384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1525</TotalTime>
  <Words>614</Words>
  <Application>Microsoft Office PowerPoint</Application>
  <PresentationFormat>Diavoorstelling (4:3)</PresentationFormat>
  <Paragraphs>169</Paragraphs>
  <Slides>14</Slides>
  <Notes>14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</vt:i4>
      </vt:variant>
    </vt:vector>
  </HeadingPairs>
  <TitlesOfParts>
    <vt:vector size="21" baseType="lpstr">
      <vt:lpstr>Arial</vt:lpstr>
      <vt:lpstr>Calibri</vt:lpstr>
      <vt:lpstr>Calibri Light</vt:lpstr>
      <vt:lpstr>Roboto</vt:lpstr>
      <vt:lpstr>Verdana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Hoogheemraadschap de Stichtse Rijnlanden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Susan Graas</dc:creator>
  <cp:lastModifiedBy>Lineke Walthaus</cp:lastModifiedBy>
  <cp:revision>58</cp:revision>
  <dcterms:created xsi:type="dcterms:W3CDTF">2024-03-04T07:23:13Z</dcterms:created>
  <dcterms:modified xsi:type="dcterms:W3CDTF">2024-04-16T08:38:52Z</dcterms:modified>
</cp:coreProperties>
</file>