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9" r:id="rId3"/>
    <p:sldId id="298" r:id="rId4"/>
    <p:sldId id="300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F"/>
    <a:srgbClr val="E62B27"/>
    <a:srgbClr val="007BC3"/>
    <a:srgbClr val="0069C7"/>
    <a:srgbClr val="28A9E1"/>
    <a:srgbClr val="E9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D0899-4ABA-0ED1-835A-B2A8F4592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1FA5F2-9E46-74EB-44BA-B06F13F6B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DF1F7B-78CF-BEE8-59AC-3FDB743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1DCD-77D0-4226-96E7-A680C6204653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4BCFF4-7B04-6A0D-E9B4-8D58038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8C3601-35F1-26DB-4F8C-94802B7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00F8-01D4-421E-8E67-5B4C6A205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77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21614-E971-5BAC-A7C2-63752194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95CF6F-432D-9B0B-7CF8-5DAE64633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6A0AAD-5A3C-0B42-B118-9E1D463E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1DCD-77D0-4226-96E7-A680C6204653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BEFD31-0585-9066-23CA-4C4A68B7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E7D45A-153C-3056-ABEC-006A5251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00F8-01D4-421E-8E67-5B4C6A205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5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BA75635-0FB3-92C9-6DF5-880311FF3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7E2A4C9-D362-60FF-1681-3B3452C30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B5B3F1-67FD-441F-9BAF-C6549C18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1DCD-77D0-4226-96E7-A680C6204653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C79F1C-9767-2331-CBE8-42810163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35840A-5AE8-AE23-A442-A15E483E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00F8-01D4-421E-8E67-5B4C6A205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81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E1C9F-276A-77BA-F921-351BDA33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E6275A-1A24-D3D9-B8A1-E8DC78FF6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552DA8-7709-64D4-F1BF-22DC7CC9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1DCD-77D0-4226-96E7-A680C6204653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DCF541-1D38-4573-E735-863DB373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E79734-DAE6-8DD4-5AD7-6F3923AF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00F8-01D4-421E-8E67-5B4C6A205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71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09295-3557-0E44-23D1-998F2BF7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D28C4B-4EEE-E0CC-5BA3-9CFBF5189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7B6028-B007-3406-76EC-2A13AF82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1DCD-77D0-4226-96E7-A680C6204653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9BEA7D-277E-B040-1D39-870B1DF0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89B58A-5323-B245-FB53-D65D4D93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00F8-01D4-421E-8E67-5B4C6A205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92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37EF8-4059-DF21-1356-F791FB16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85F080-9625-B6D9-1FA6-A321D8F4B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4058E9-F318-CBDE-BDAE-63EFE314C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5EF570-CC89-4C12-5D03-0262E716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1DCD-77D0-4226-96E7-A680C6204653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60048D-65E8-D697-2136-1D917112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A756E0-51BA-22AC-E71A-D7C25B60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00F8-01D4-421E-8E67-5B4C6A205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35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5A936-3209-574A-2023-C12F3D6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CB1840-65F1-7135-6FFF-E962CE0EF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73321B-78AF-761F-57AE-3C013D6C2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7D52E94-F097-A00C-F2A3-492EAC658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5DF640D-E77C-4976-9492-2F05D98BD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2EE49D0-B57D-FF7C-5429-7AC10D57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1DCD-77D0-4226-96E7-A680C6204653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4AAD876-9C9E-7E57-6953-380FCB1E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189B40-57D1-A2E0-2EF8-7B1B2FAF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00F8-01D4-421E-8E67-5B4C6A205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34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F8A27-9D1F-1E08-A098-10D11321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ADCACE-1535-D592-CDC0-BC6B6119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1DCD-77D0-4226-96E7-A680C6204653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B7F9D5-F529-EA59-8782-475017F6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6AFD76-31B4-4ACD-752F-596725DB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00F8-01D4-421E-8E67-5B4C6A205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04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8CE1AF-0072-1CB3-A3B2-A3755358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1DCD-77D0-4226-96E7-A680C6204653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CE5751-3E7E-9FBA-1359-D1137777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13BDF0-4205-4CC5-AC1E-3ADBCAF6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00F8-01D4-421E-8E67-5B4C6A205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49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09622-85FF-7363-2F28-9B6E02E0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6A0581-83A9-CB03-832B-A773B774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58D89E-AFA1-40A9-3922-78611B3F9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4C6792-9AB8-80DE-F47F-17737138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1DCD-77D0-4226-96E7-A680C6204653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14454F-59DB-D02E-EEC2-BBE28284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FD640A-ED4C-500D-B477-24648BB8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00F8-01D4-421E-8E67-5B4C6A205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39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749E4-1748-5497-C134-58EC42D4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BF36508-D8CA-998F-72E6-A6B8E693E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55328B-16DA-D551-BE5D-4C02B99E4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8C1BB3-48E8-6FB9-FA97-680937AF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1DCD-77D0-4226-96E7-A680C6204653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828FC5-FB5A-5877-41F5-05727BE5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F16B91-74E8-E7E6-85AA-A4478FB7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00F8-01D4-421E-8E67-5B4C6A205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35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1596803-738A-FF53-9AF8-4D20AFC9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18AE13-060A-240B-9CAE-3F6711990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622627-8831-CE87-6CB8-A3E7FF3BE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1DCD-77D0-4226-96E7-A680C6204653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29BBA7-3BF6-D324-D012-1E50BEAC6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42882B-8EE8-C032-191A-1B78438EB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000F8-01D4-421E-8E67-5B4C6A205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04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2600CCF8-B888-6713-634F-6A9F4F4AE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403" y="587830"/>
            <a:ext cx="9081747" cy="6270170"/>
          </a:xfrm>
          <a:prstGeom prst="rect">
            <a:avLst/>
          </a:prstGeom>
        </p:spPr>
      </p:pic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7F16D718-9BD3-1C3C-35AD-0B0E361EB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" y="258130"/>
            <a:ext cx="5523723" cy="157379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09860C7-1913-6B78-4BE6-407705555C67}"/>
              </a:ext>
            </a:extLst>
          </p:cNvPr>
          <p:cNvSpPr txBox="1"/>
          <p:nvPr/>
        </p:nvSpPr>
        <p:spPr>
          <a:xfrm>
            <a:off x="410546" y="5365342"/>
            <a:ext cx="361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Rotis Sans Serif Pro" panose="020B0503030202020304" pitchFamily="34" charset="0"/>
              </a:rPr>
              <a:t>Samenwerking tussen nationaal park</a:t>
            </a:r>
            <a:r>
              <a:rPr lang="nl-NL">
                <a:latin typeface="Rotis Sans Serif Pro" panose="020B0503030202020304" pitchFamily="34" charset="0"/>
              </a:rPr>
              <a:t>, terreinbeheerders, </a:t>
            </a:r>
            <a:r>
              <a:rPr lang="nl-NL" dirty="0">
                <a:latin typeface="Rotis Sans Serif Pro" panose="020B0503030202020304" pitchFamily="34" charset="0"/>
              </a:rPr>
              <a:t>gemeenten</a:t>
            </a:r>
            <a:r>
              <a:rPr lang="nl-NL">
                <a:latin typeface="Rotis Sans Serif Pro" panose="020B0503030202020304" pitchFamily="34" charset="0"/>
              </a:rPr>
              <a:t>, waterschappen, </a:t>
            </a:r>
            <a:r>
              <a:rPr lang="nl-NL" dirty="0">
                <a:latin typeface="Rotis Sans Serif Pro" panose="020B0503030202020304" pitchFamily="34" charset="0"/>
              </a:rPr>
              <a:t>provincie en drinkwaterbedrijf</a:t>
            </a:r>
          </a:p>
        </p:txBody>
      </p:sp>
    </p:spTree>
    <p:extLst>
      <p:ext uri="{BB962C8B-B14F-4D97-AF65-F5344CB8AC3E}">
        <p14:creationId xmlns:p14="http://schemas.microsoft.com/office/powerpoint/2010/main" val="193106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Afbeelding 7">
            <a:extLst>
              <a:ext uri="{FF2B5EF4-FFF2-40B4-BE49-F238E27FC236}">
                <a16:creationId xmlns:a16="http://schemas.microsoft.com/office/drawing/2014/main" id="{610DF888-54B4-10CA-B135-F8379F645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65125"/>
            <a:ext cx="83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Afbeelding 9">
            <a:extLst>
              <a:ext uri="{FF2B5EF4-FFF2-40B4-BE49-F238E27FC236}">
                <a16:creationId xmlns:a16="http://schemas.microsoft.com/office/drawing/2014/main" id="{4BDF4CF0-24EF-1FEF-627B-A7B0546BE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6008688"/>
            <a:ext cx="16843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8D95B44-8E68-821D-A75D-C4F0A26D5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0511"/>
            <a:ext cx="8510109" cy="557748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B27ED29C-C344-2D6D-4F42-26CBB9082E8E}"/>
              </a:ext>
            </a:extLst>
          </p:cNvPr>
          <p:cNvSpPr txBox="1">
            <a:spLocks/>
          </p:cNvSpPr>
          <p:nvPr/>
        </p:nvSpPr>
        <p:spPr>
          <a:xfrm>
            <a:off x="645952" y="171624"/>
            <a:ext cx="107078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3200" b="1" dirty="0">
                <a:solidFill>
                  <a:srgbClr val="007BC3"/>
                </a:solidFill>
                <a:latin typeface="Bahnschrift" panose="020B0502040204020203" pitchFamily="34" charset="0"/>
              </a:rPr>
              <a:t>Opgaven </a:t>
            </a:r>
            <a:r>
              <a:rPr lang="nl-NL" altLang="nl-NL" sz="2000" b="1" dirty="0">
                <a:solidFill>
                  <a:schemeClr val="tx2"/>
                </a:solidFill>
                <a:latin typeface="Bahnschrift" panose="020B0502040204020203" pitchFamily="34" charset="0"/>
              </a:rPr>
              <a:t>Utrechtse Heuvelrug</a:t>
            </a:r>
            <a:endParaRPr lang="nl-NL" altLang="nl-NL" sz="2000" dirty="0">
              <a:solidFill>
                <a:schemeClr val="tx2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F2C21A9-2A21-CF37-C147-F6D8558298E6}"/>
              </a:ext>
            </a:extLst>
          </p:cNvPr>
          <p:cNvSpPr txBox="1"/>
          <p:nvPr/>
        </p:nvSpPr>
        <p:spPr>
          <a:xfrm>
            <a:off x="8627551" y="1751000"/>
            <a:ext cx="25849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Rotis Sans Serif Pro" panose="020B0503030202020304" pitchFamily="34" charset="0"/>
              </a:rPr>
              <a:t>Drinkwatervoorraad </a:t>
            </a:r>
            <a:br>
              <a:rPr lang="nl-NL" dirty="0">
                <a:latin typeface="Rotis Sans Serif Pro" panose="020B0503030202020304" pitchFamily="34" charset="0"/>
              </a:rPr>
            </a:br>
            <a:r>
              <a:rPr lang="nl-NL" dirty="0">
                <a:latin typeface="Rotis Sans Serif Pro" panose="020B0503030202020304" pitchFamily="34" charset="0"/>
              </a:rPr>
              <a:t>onder druk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Rotis Sans Serif Pro" panose="020B05030302020203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Rotis Sans Serif Pro" panose="020B0503030202020304" pitchFamily="34" charset="0"/>
              </a:rPr>
              <a:t>Natuur droogt 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Rotis Sans Serif Pro" panose="020B05030302020203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Rotis Sans Serif Pro" panose="020B0503030202020304" pitchFamily="34" charset="0"/>
              </a:rPr>
              <a:t>Schade aan landbouw en landgoederen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Rotis Sans Serif Pro" panose="020B05030302020203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Rotis Sans Serif Pro" panose="020B0503030202020304" pitchFamily="34" charset="0"/>
              </a:rPr>
              <a:t>Bodem en (grond) waterkwaliteit onder druk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Rotis Sans Serif Pro" panose="020B05030302020203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Rotis Sans Serif Pro" panose="020B0503030202020304" pitchFamily="34" charset="0"/>
              </a:rPr>
              <a:t>Soorten verdwijnen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Rotis Sans Serif Pro" panose="020B05030302020203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Rotis Sans Serif Pro" panose="020B0503030202020304" pitchFamily="34" charset="0"/>
              </a:rPr>
              <a:t>Complex watersysteem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Rotis Sans Serif Pro" panose="020B0503030202020304" pitchFamily="34" charset="0"/>
            </a:endParaRPr>
          </a:p>
          <a:p>
            <a:endParaRPr lang="nl-NL" dirty="0">
              <a:latin typeface="Rotis Sans Serif Pro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9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7AF3E1F-3ECB-331A-E822-459CE107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3" y="1426692"/>
            <a:ext cx="8464147" cy="5543948"/>
          </a:xfrm>
          <a:prstGeom prst="rect">
            <a:avLst/>
          </a:prstGeom>
        </p:spPr>
      </p:pic>
      <p:pic>
        <p:nvPicPr>
          <p:cNvPr id="62468" name="Afbeelding 7">
            <a:extLst>
              <a:ext uri="{FF2B5EF4-FFF2-40B4-BE49-F238E27FC236}">
                <a16:creationId xmlns:a16="http://schemas.microsoft.com/office/drawing/2014/main" id="{610DF888-54B4-10CA-B135-F8379F645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65125"/>
            <a:ext cx="83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C09BCD3-253B-DF71-EAD9-B7C1F2064432}"/>
              </a:ext>
            </a:extLst>
          </p:cNvPr>
          <p:cNvSpPr txBox="1">
            <a:spLocks/>
          </p:cNvSpPr>
          <p:nvPr/>
        </p:nvSpPr>
        <p:spPr>
          <a:xfrm>
            <a:off x="645952" y="171624"/>
            <a:ext cx="107078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3200" b="1" dirty="0">
                <a:solidFill>
                  <a:srgbClr val="007BC3"/>
                </a:solidFill>
                <a:latin typeface="Bahnschrift" panose="020B0502040204020203" pitchFamily="34" charset="0"/>
              </a:rPr>
              <a:t>Heuvelrug </a:t>
            </a:r>
            <a:r>
              <a:rPr lang="nl-NL" altLang="nl-NL" sz="2000" b="1" dirty="0">
                <a:solidFill>
                  <a:schemeClr val="tx2"/>
                </a:solidFill>
                <a:latin typeface="Bahnschrift" panose="020B0502040204020203" pitchFamily="34" charset="0"/>
              </a:rPr>
              <a:t>als strategische watervoorraad</a:t>
            </a:r>
            <a:endParaRPr lang="nl-NL" altLang="nl-NL" sz="3200" dirty="0">
              <a:solidFill>
                <a:schemeClr val="tx2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2B50EB9-40EE-71BD-CF22-57FAEBAB6C37}"/>
              </a:ext>
            </a:extLst>
          </p:cNvPr>
          <p:cNvSpPr/>
          <p:nvPr/>
        </p:nvSpPr>
        <p:spPr>
          <a:xfrm>
            <a:off x="4016674" y="2413117"/>
            <a:ext cx="654341" cy="251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DB559EB-61DC-F9F1-6E88-E22A60E53D59}"/>
              </a:ext>
            </a:extLst>
          </p:cNvPr>
          <p:cNvSpPr/>
          <p:nvPr/>
        </p:nvSpPr>
        <p:spPr>
          <a:xfrm>
            <a:off x="6502338" y="3295415"/>
            <a:ext cx="654341" cy="143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1FA20D7-E219-A149-D232-30B134327004}"/>
              </a:ext>
            </a:extLst>
          </p:cNvPr>
          <p:cNvSpPr/>
          <p:nvPr/>
        </p:nvSpPr>
        <p:spPr>
          <a:xfrm>
            <a:off x="2849815" y="3241525"/>
            <a:ext cx="766949" cy="337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4B9A350-42A2-ABF1-C918-25FEE86624D1}"/>
              </a:ext>
            </a:extLst>
          </p:cNvPr>
          <p:cNvSpPr/>
          <p:nvPr/>
        </p:nvSpPr>
        <p:spPr>
          <a:xfrm>
            <a:off x="3850547" y="2920646"/>
            <a:ext cx="493298" cy="341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43EA769-9067-71B5-1FA5-82281B886BD7}"/>
              </a:ext>
            </a:extLst>
          </p:cNvPr>
          <p:cNvSpPr/>
          <p:nvPr/>
        </p:nvSpPr>
        <p:spPr>
          <a:xfrm>
            <a:off x="1347659" y="3346386"/>
            <a:ext cx="823806" cy="337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9AD4075-B505-622C-AE44-9AFD0409113E}"/>
              </a:ext>
            </a:extLst>
          </p:cNvPr>
          <p:cNvSpPr/>
          <p:nvPr/>
        </p:nvSpPr>
        <p:spPr>
          <a:xfrm>
            <a:off x="665182" y="3598057"/>
            <a:ext cx="736041" cy="337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F9E55B7-0401-CA2C-6865-68100C2FD842}"/>
              </a:ext>
            </a:extLst>
          </p:cNvPr>
          <p:cNvSpPr/>
          <p:nvPr/>
        </p:nvSpPr>
        <p:spPr>
          <a:xfrm>
            <a:off x="5221802" y="3241525"/>
            <a:ext cx="654341" cy="251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13CB884-E2D7-E561-A179-0084396F12F8}"/>
              </a:ext>
            </a:extLst>
          </p:cNvPr>
          <p:cNvSpPr/>
          <p:nvPr/>
        </p:nvSpPr>
        <p:spPr>
          <a:xfrm rot="577580">
            <a:off x="5293587" y="3531440"/>
            <a:ext cx="758490" cy="45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58FB748-5F8B-C255-4286-09D49DF81B3A}"/>
              </a:ext>
            </a:extLst>
          </p:cNvPr>
          <p:cNvSpPr/>
          <p:nvPr/>
        </p:nvSpPr>
        <p:spPr>
          <a:xfrm>
            <a:off x="7510693" y="3429000"/>
            <a:ext cx="654341" cy="251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945BA76-F80A-C539-A169-D7047977550B}"/>
              </a:ext>
            </a:extLst>
          </p:cNvPr>
          <p:cNvSpPr/>
          <p:nvPr/>
        </p:nvSpPr>
        <p:spPr>
          <a:xfrm>
            <a:off x="5299139" y="3409304"/>
            <a:ext cx="654341" cy="251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8AB32085-91CB-EAA3-9992-CD50EE1EAB73}"/>
              </a:ext>
            </a:extLst>
          </p:cNvPr>
          <p:cNvSpPr/>
          <p:nvPr/>
        </p:nvSpPr>
        <p:spPr>
          <a:xfrm>
            <a:off x="618511" y="3909270"/>
            <a:ext cx="153276" cy="231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Kruis 1">
            <a:extLst>
              <a:ext uri="{FF2B5EF4-FFF2-40B4-BE49-F238E27FC236}">
                <a16:creationId xmlns:a16="http://schemas.microsoft.com/office/drawing/2014/main" id="{4535FF18-8561-6E75-7D7D-9D213F677DB4}"/>
              </a:ext>
            </a:extLst>
          </p:cNvPr>
          <p:cNvSpPr/>
          <p:nvPr/>
        </p:nvSpPr>
        <p:spPr>
          <a:xfrm rot="2700000">
            <a:off x="1669413" y="3320259"/>
            <a:ext cx="282257" cy="282257"/>
          </a:xfrm>
          <a:prstGeom prst="plus">
            <a:avLst>
              <a:gd name="adj" fmla="val 46552"/>
            </a:avLst>
          </a:prstGeom>
          <a:solidFill>
            <a:srgbClr val="E6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E62B27"/>
                </a:solidFill>
              </a:ln>
              <a:solidFill>
                <a:srgbClr val="E62B27"/>
              </a:solidFill>
            </a:endParaRPr>
          </a:p>
        </p:txBody>
      </p:sp>
      <p:sp>
        <p:nvSpPr>
          <p:cNvPr id="4" name="Kruis 3">
            <a:extLst>
              <a:ext uri="{FF2B5EF4-FFF2-40B4-BE49-F238E27FC236}">
                <a16:creationId xmlns:a16="http://schemas.microsoft.com/office/drawing/2014/main" id="{1A76C6AA-B7B8-1531-EB28-7BA47B6CCAC9}"/>
              </a:ext>
            </a:extLst>
          </p:cNvPr>
          <p:cNvSpPr/>
          <p:nvPr/>
        </p:nvSpPr>
        <p:spPr>
          <a:xfrm rot="2700000">
            <a:off x="3118523" y="3144911"/>
            <a:ext cx="282257" cy="282257"/>
          </a:xfrm>
          <a:prstGeom prst="plus">
            <a:avLst>
              <a:gd name="adj" fmla="val 46552"/>
            </a:avLst>
          </a:prstGeom>
          <a:solidFill>
            <a:srgbClr val="E6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E62B27"/>
                </a:solidFill>
              </a:ln>
              <a:solidFill>
                <a:srgbClr val="E62B27"/>
              </a:solidFill>
            </a:endParaRPr>
          </a:p>
        </p:txBody>
      </p:sp>
      <p:sp>
        <p:nvSpPr>
          <p:cNvPr id="5" name="Kruis 4">
            <a:extLst>
              <a:ext uri="{FF2B5EF4-FFF2-40B4-BE49-F238E27FC236}">
                <a16:creationId xmlns:a16="http://schemas.microsoft.com/office/drawing/2014/main" id="{2F56EBF7-9CEC-CC4D-CFC5-B0A55D5B452B}"/>
              </a:ext>
            </a:extLst>
          </p:cNvPr>
          <p:cNvSpPr/>
          <p:nvPr/>
        </p:nvSpPr>
        <p:spPr>
          <a:xfrm rot="2700000">
            <a:off x="3922639" y="2892421"/>
            <a:ext cx="282257" cy="282257"/>
          </a:xfrm>
          <a:prstGeom prst="plus">
            <a:avLst>
              <a:gd name="adj" fmla="val 46552"/>
            </a:avLst>
          </a:prstGeom>
          <a:solidFill>
            <a:srgbClr val="E6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E62B27"/>
                </a:solidFill>
              </a:ln>
              <a:solidFill>
                <a:srgbClr val="E62B27"/>
              </a:solidFill>
            </a:endParaRPr>
          </a:p>
        </p:txBody>
      </p:sp>
      <p:sp>
        <p:nvSpPr>
          <p:cNvPr id="6" name="Kruis 5">
            <a:extLst>
              <a:ext uri="{FF2B5EF4-FFF2-40B4-BE49-F238E27FC236}">
                <a16:creationId xmlns:a16="http://schemas.microsoft.com/office/drawing/2014/main" id="{F64BBAA4-4419-D9B3-A13B-BD3752AB2175}"/>
              </a:ext>
            </a:extLst>
          </p:cNvPr>
          <p:cNvSpPr/>
          <p:nvPr/>
        </p:nvSpPr>
        <p:spPr>
          <a:xfrm rot="2700000">
            <a:off x="6089276" y="3246857"/>
            <a:ext cx="282257" cy="282257"/>
          </a:xfrm>
          <a:prstGeom prst="plus">
            <a:avLst>
              <a:gd name="adj" fmla="val 46552"/>
            </a:avLst>
          </a:prstGeom>
          <a:solidFill>
            <a:srgbClr val="E6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E62B27"/>
                </a:solidFill>
              </a:ln>
              <a:solidFill>
                <a:srgbClr val="E62B27"/>
              </a:solidFill>
            </a:endParaRPr>
          </a:p>
        </p:txBody>
      </p:sp>
      <p:sp>
        <p:nvSpPr>
          <p:cNvPr id="7" name="Kruis 6">
            <a:extLst>
              <a:ext uri="{FF2B5EF4-FFF2-40B4-BE49-F238E27FC236}">
                <a16:creationId xmlns:a16="http://schemas.microsoft.com/office/drawing/2014/main" id="{2E748400-B4DC-BA05-F65D-BAA7F265909B}"/>
              </a:ext>
            </a:extLst>
          </p:cNvPr>
          <p:cNvSpPr/>
          <p:nvPr/>
        </p:nvSpPr>
        <p:spPr>
          <a:xfrm rot="2700000">
            <a:off x="7340391" y="3205258"/>
            <a:ext cx="282257" cy="282257"/>
          </a:xfrm>
          <a:prstGeom prst="plus">
            <a:avLst>
              <a:gd name="adj" fmla="val 46552"/>
            </a:avLst>
          </a:prstGeom>
          <a:solidFill>
            <a:srgbClr val="E6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E62B27"/>
                </a:solidFill>
              </a:ln>
              <a:solidFill>
                <a:srgbClr val="E62B27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974595-A5CB-50ED-5BDA-7A182F7BC820}"/>
              </a:ext>
            </a:extLst>
          </p:cNvPr>
          <p:cNvSpPr txBox="1"/>
          <p:nvPr/>
        </p:nvSpPr>
        <p:spPr>
          <a:xfrm>
            <a:off x="618511" y="1528008"/>
            <a:ext cx="269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Rotis Sans Serif Pro" panose="020B0503030202020304" pitchFamily="34" charset="0"/>
              </a:rPr>
              <a:t>Watervoorraad is </a:t>
            </a:r>
            <a:br>
              <a:rPr lang="nl-NL" dirty="0">
                <a:latin typeface="Rotis Sans Serif Pro" panose="020B0503030202020304" pitchFamily="34" charset="0"/>
              </a:rPr>
            </a:br>
            <a:r>
              <a:rPr lang="nl-NL" dirty="0">
                <a:solidFill>
                  <a:srgbClr val="0064BF"/>
                </a:solidFill>
                <a:latin typeface="Rotis Sans Serif Pro" panose="020B0503030202020304" pitchFamily="34" charset="0"/>
              </a:rPr>
              <a:t>100% </a:t>
            </a:r>
            <a:r>
              <a:rPr lang="nl-NL" dirty="0">
                <a:latin typeface="Rotis Sans Serif Pro" panose="020B0503030202020304" pitchFamily="34" charset="0"/>
              </a:rPr>
              <a:t>afhankelijk </a:t>
            </a:r>
            <a:br>
              <a:rPr lang="nl-NL" dirty="0">
                <a:latin typeface="Rotis Sans Serif Pro" panose="020B0503030202020304" pitchFamily="34" charset="0"/>
              </a:rPr>
            </a:br>
            <a:r>
              <a:rPr lang="nl-NL" dirty="0">
                <a:latin typeface="Rotis Sans Serif Pro" panose="020B0503030202020304" pitchFamily="34" charset="0"/>
              </a:rPr>
              <a:t>van regenwater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Rotis Sans Serif Pro" panose="020B0503030202020304" pitchFamily="34" charset="0"/>
            </a:endParaRP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9F390A49-69CB-F97E-FA81-EE38B07996CE}"/>
              </a:ext>
            </a:extLst>
          </p:cNvPr>
          <p:cNvSpPr/>
          <p:nvPr/>
        </p:nvSpPr>
        <p:spPr>
          <a:xfrm>
            <a:off x="8480142" y="2130591"/>
            <a:ext cx="3297238" cy="3874162"/>
          </a:xfrm>
          <a:prstGeom prst="roundRect">
            <a:avLst>
              <a:gd name="adj" fmla="val 17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2469" name="Afbeelding 9">
            <a:extLst>
              <a:ext uri="{FF2B5EF4-FFF2-40B4-BE49-F238E27FC236}">
                <a16:creationId xmlns:a16="http://schemas.microsoft.com/office/drawing/2014/main" id="{4BDF4CF0-24EF-1FEF-627B-A7B0546BE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859" y="6004753"/>
            <a:ext cx="16843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E29C083-0D7B-84C0-7D72-CE3C522AB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6" y="4582158"/>
            <a:ext cx="2146615" cy="124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13">
            <a:extLst>
              <a:ext uri="{FF2B5EF4-FFF2-40B4-BE49-F238E27FC236}">
                <a16:creationId xmlns:a16="http://schemas.microsoft.com/office/drawing/2014/main" id="{123B0B1A-AFCB-8E1E-284A-0FCAAD5C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066" y="3332984"/>
            <a:ext cx="32972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LANDSCHAP GERICHT OP </a:t>
            </a:r>
            <a:r>
              <a:rPr lang="nl-NL" altLang="nl-NL" sz="1000" b="1" dirty="0">
                <a:solidFill>
                  <a:srgbClr val="E62B27"/>
                </a:solidFill>
                <a:latin typeface="Bahnschrift" panose="020B0502040204020203" pitchFamily="34" charset="0"/>
              </a:rPr>
              <a:t>AFVOEREN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10BA66B-5BAF-99BC-970E-3E393E342C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58" y="2161816"/>
            <a:ext cx="2251975" cy="130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kstvak 13">
            <a:extLst>
              <a:ext uri="{FF2B5EF4-FFF2-40B4-BE49-F238E27FC236}">
                <a16:creationId xmlns:a16="http://schemas.microsoft.com/office/drawing/2014/main" id="{A21F2E7E-702E-EADE-10DC-D1822FD38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065" y="5563583"/>
            <a:ext cx="32972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LANDSCHAP GERICHT OP </a:t>
            </a:r>
            <a:r>
              <a:rPr lang="nl-NL" altLang="nl-NL" sz="1000" b="1" dirty="0">
                <a:solidFill>
                  <a:srgbClr val="0069C7"/>
                </a:solidFill>
                <a:latin typeface="Bahnschrift" panose="020B0502040204020203" pitchFamily="34" charset="0"/>
              </a:rPr>
              <a:t>VASTHOUDEN</a:t>
            </a:r>
          </a:p>
        </p:txBody>
      </p:sp>
      <p:sp>
        <p:nvSpPr>
          <p:cNvPr id="62464" name="Pijl: omlaag 62463">
            <a:extLst>
              <a:ext uri="{FF2B5EF4-FFF2-40B4-BE49-F238E27FC236}">
                <a16:creationId xmlns:a16="http://schemas.microsoft.com/office/drawing/2014/main" id="{B1CA9D96-1C30-9D40-9DE1-21F23AC79B7C}"/>
              </a:ext>
            </a:extLst>
          </p:cNvPr>
          <p:cNvSpPr/>
          <p:nvPr/>
        </p:nvSpPr>
        <p:spPr>
          <a:xfrm>
            <a:off x="9987104" y="3794477"/>
            <a:ext cx="177828" cy="6884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78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3600948-0D14-03ED-B6E4-BE069B740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0" y="1266323"/>
            <a:ext cx="6906064" cy="5222147"/>
          </a:xfrm>
          <a:prstGeom prst="rect">
            <a:avLst/>
          </a:pr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A5A9C0FF-D237-E0EE-461A-3D3805975080}"/>
              </a:ext>
            </a:extLst>
          </p:cNvPr>
          <p:cNvSpPr/>
          <p:nvPr/>
        </p:nvSpPr>
        <p:spPr>
          <a:xfrm>
            <a:off x="7508147" y="477541"/>
            <a:ext cx="5025005" cy="11119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2468" name="Afbeelding 7">
            <a:extLst>
              <a:ext uri="{FF2B5EF4-FFF2-40B4-BE49-F238E27FC236}">
                <a16:creationId xmlns:a16="http://schemas.microsoft.com/office/drawing/2014/main" id="{610DF888-54B4-10CA-B135-F8379F645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65125"/>
            <a:ext cx="83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Afbeelding 9">
            <a:extLst>
              <a:ext uri="{FF2B5EF4-FFF2-40B4-BE49-F238E27FC236}">
                <a16:creationId xmlns:a16="http://schemas.microsoft.com/office/drawing/2014/main" id="{4BDF4CF0-24EF-1FEF-627B-A7B0546BE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6008688"/>
            <a:ext cx="16843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">
            <a:extLst>
              <a:ext uri="{FF2B5EF4-FFF2-40B4-BE49-F238E27FC236}">
                <a16:creationId xmlns:a16="http://schemas.microsoft.com/office/drawing/2014/main" id="{3400E7D5-9C5C-3F05-3749-C3BFEC5B9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1545380"/>
            <a:ext cx="23558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>
            <a:extLst>
              <a:ext uri="{FF2B5EF4-FFF2-40B4-BE49-F238E27FC236}">
                <a16:creationId xmlns:a16="http://schemas.microsoft.com/office/drawing/2014/main" id="{86A348C3-CAF3-A185-FCEB-60211D4A8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63" y="1659680"/>
            <a:ext cx="261302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3">
            <a:extLst>
              <a:ext uri="{FF2B5EF4-FFF2-40B4-BE49-F238E27FC236}">
                <a16:creationId xmlns:a16="http://schemas.microsoft.com/office/drawing/2014/main" id="{340C9C95-6868-85E1-291A-B8AA385D6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04" y="3809745"/>
            <a:ext cx="23717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4">
            <a:extLst>
              <a:ext uri="{FF2B5EF4-FFF2-40B4-BE49-F238E27FC236}">
                <a16:creationId xmlns:a16="http://schemas.microsoft.com/office/drawing/2014/main" id="{DC2C6F64-1784-93FE-95E7-BF0298DBA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628" y="3257389"/>
            <a:ext cx="1266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tis Sans Serif Pro" panose="020B0503030202020304" pitchFamily="34" charset="0"/>
              </a:rPr>
              <a:t>Klimaatbestendig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tis Sans Serif Pro" panose="020B0503030202020304" pitchFamily="34" charset="0"/>
              </a:rPr>
              <a:t>ontwikkelen</a:t>
            </a:r>
          </a:p>
        </p:txBody>
      </p:sp>
      <p:sp>
        <p:nvSpPr>
          <p:cNvPr id="12" name="Tekstvak 13">
            <a:extLst>
              <a:ext uri="{FF2B5EF4-FFF2-40B4-BE49-F238E27FC236}">
                <a16:creationId xmlns:a16="http://schemas.microsoft.com/office/drawing/2014/main" id="{40345163-6321-041E-A6D7-8DB5711AA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9329" y="3257389"/>
            <a:ext cx="1152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tis Sans Serif Pro" panose="020B0503030202020304" pitchFamily="34" charset="0"/>
              </a:rPr>
              <a:t>Optimaliseren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tis Sans Serif Pro" panose="020B0503030202020304" pitchFamily="34" charset="0"/>
              </a:rPr>
              <a:t>afvalwaterketen</a:t>
            </a: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E3BC80B7-E3E3-C6B9-CF60-C9B733F40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128" y="5419251"/>
            <a:ext cx="1358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tis Sans Serif Pro" panose="020B0503030202020304" pitchFamily="34" charset="0"/>
              </a:rPr>
              <a:t>Synergie landbouw,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tis Sans Serif Pro" panose="020B0503030202020304" pitchFamily="34" charset="0"/>
              </a:rPr>
              <a:t>natuur en recreatie</a:t>
            </a:r>
          </a:p>
        </p:txBody>
      </p:sp>
      <p:pic>
        <p:nvPicPr>
          <p:cNvPr id="14" name="Afbeelding 9">
            <a:extLst>
              <a:ext uri="{FF2B5EF4-FFF2-40B4-BE49-F238E27FC236}">
                <a16:creationId xmlns:a16="http://schemas.microsoft.com/office/drawing/2014/main" id="{7A766BB8-712F-1205-2B89-D88B910C6E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63" y="3657328"/>
            <a:ext cx="250666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4">
            <a:extLst>
              <a:ext uri="{FF2B5EF4-FFF2-40B4-BE49-F238E27FC236}">
                <a16:creationId xmlns:a16="http://schemas.microsoft.com/office/drawing/2014/main" id="{A002E961-8A35-53D4-9428-114B65972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5577" y="5414611"/>
            <a:ext cx="134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tis Sans Serif Pro" panose="020B0503030202020304" pitchFamily="34" charset="0"/>
              </a:rPr>
              <a:t>Iedereen doet mee!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D00BBA6-D65C-C09C-9447-C852711C6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91" y="175845"/>
            <a:ext cx="2073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2684874-C438-5BCB-82FF-7A27F9578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805" y="1035491"/>
            <a:ext cx="2132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100" dirty="0">
                <a:solidFill>
                  <a:srgbClr val="539ECC"/>
                </a:solidFill>
                <a:latin typeface="Bahnschrift" panose="020B0502040204020203" pitchFamily="34" charset="0"/>
              </a:rPr>
              <a:t>Heuvelrug met een </a:t>
            </a:r>
            <a:r>
              <a:rPr lang="nl-NL" altLang="nl-NL" sz="1200" b="1" dirty="0">
                <a:solidFill>
                  <a:srgbClr val="E84711"/>
                </a:solidFill>
                <a:latin typeface="Bahnschrift" panose="020B0502040204020203" pitchFamily="34" charset="0"/>
              </a:rPr>
              <a:t>bolle buik </a:t>
            </a:r>
            <a:endParaRPr lang="nl-NL" altLang="nl-NL" sz="1100" b="1" dirty="0">
              <a:solidFill>
                <a:srgbClr val="E84711"/>
              </a:solidFill>
              <a:latin typeface="Bahnschrift" panose="020B05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100" dirty="0">
                <a:solidFill>
                  <a:srgbClr val="539ECC"/>
                </a:solidFill>
                <a:latin typeface="Bahnschrift" panose="020B0502040204020203" pitchFamily="34" charset="0"/>
              </a:rPr>
              <a:t>en </a:t>
            </a:r>
            <a:r>
              <a:rPr lang="nl-NL" altLang="nl-NL" sz="1200" b="1" dirty="0">
                <a:solidFill>
                  <a:srgbClr val="E84711"/>
                </a:solidFill>
                <a:latin typeface="Bahnschrift" panose="020B0502040204020203" pitchFamily="34" charset="0"/>
              </a:rPr>
              <a:t>natte voeten</a:t>
            </a:r>
            <a:endParaRPr lang="nl-NL" altLang="nl-NL" sz="1100" b="1" dirty="0">
              <a:solidFill>
                <a:srgbClr val="E84711"/>
              </a:solidFill>
              <a:latin typeface="Bahnschrift" panose="020B0502040204020203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13690AE-3777-093E-D90C-7CC657E446B6}"/>
              </a:ext>
            </a:extLst>
          </p:cNvPr>
          <p:cNvSpPr txBox="1">
            <a:spLocks/>
          </p:cNvSpPr>
          <p:nvPr/>
        </p:nvSpPr>
        <p:spPr>
          <a:xfrm>
            <a:off x="629174" y="171624"/>
            <a:ext cx="107246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3200" b="1" dirty="0">
                <a:solidFill>
                  <a:srgbClr val="007BC3"/>
                </a:solidFill>
                <a:latin typeface="Bahnschrift" panose="020B0502040204020203" pitchFamily="34" charset="0"/>
              </a:rPr>
              <a:t>Visie </a:t>
            </a:r>
            <a:r>
              <a:rPr lang="nl-NL" altLang="nl-NL" sz="2000" dirty="0">
                <a:solidFill>
                  <a:schemeClr val="tx2"/>
                </a:solidFill>
                <a:latin typeface="Bahnschrift" panose="020B0502040204020203" pitchFamily="34" charset="0"/>
              </a:rPr>
              <a:t>op het landschap</a:t>
            </a:r>
            <a:endParaRPr lang="nl-NL" altLang="nl-NL" sz="3200" dirty="0">
              <a:solidFill>
                <a:schemeClr val="tx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88</Words>
  <Application>Microsoft Office PowerPoint</Application>
  <PresentationFormat>Breedbeeld</PresentationFormat>
  <Paragraphs>27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Rotis Sans Serif Pro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Hoogheemraadschap de Stichtse Rijnlanden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Tom Overgaauw</dc:creator>
  <cp:lastModifiedBy>Els Otterman</cp:lastModifiedBy>
  <cp:revision>10</cp:revision>
  <dcterms:created xsi:type="dcterms:W3CDTF">2023-03-24T12:36:51Z</dcterms:created>
  <dcterms:modified xsi:type="dcterms:W3CDTF">2023-03-30T12:18:06Z</dcterms:modified>
</cp:coreProperties>
</file>