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6"/>
  </p:sldMasterIdLst>
  <p:notesMasterIdLst>
    <p:notesMasterId r:id="rId38"/>
  </p:notesMasterIdLst>
  <p:sldIdLst>
    <p:sldId id="266" r:id="rId7"/>
    <p:sldId id="304" r:id="rId8"/>
    <p:sldId id="566" r:id="rId9"/>
    <p:sldId id="594" r:id="rId10"/>
    <p:sldId id="595" r:id="rId11"/>
    <p:sldId id="265" r:id="rId12"/>
    <p:sldId id="263" r:id="rId13"/>
    <p:sldId id="264" r:id="rId14"/>
    <p:sldId id="276" r:id="rId15"/>
    <p:sldId id="277" r:id="rId16"/>
    <p:sldId id="280" r:id="rId17"/>
    <p:sldId id="300" r:id="rId18"/>
    <p:sldId id="281" r:id="rId19"/>
    <p:sldId id="282" r:id="rId20"/>
    <p:sldId id="267" r:id="rId21"/>
    <p:sldId id="285" r:id="rId22"/>
    <p:sldId id="287" r:id="rId23"/>
    <p:sldId id="291" r:id="rId24"/>
    <p:sldId id="294" r:id="rId25"/>
    <p:sldId id="292" r:id="rId26"/>
    <p:sldId id="289" r:id="rId27"/>
    <p:sldId id="268" r:id="rId28"/>
    <p:sldId id="270" r:id="rId29"/>
    <p:sldId id="302" r:id="rId30"/>
    <p:sldId id="303" r:id="rId31"/>
    <p:sldId id="286" r:id="rId32"/>
    <p:sldId id="301" r:id="rId33"/>
    <p:sldId id="605" r:id="rId34"/>
    <p:sldId id="609" r:id="rId35"/>
    <p:sldId id="607" r:id="rId36"/>
    <p:sldId id="608" r:id="rId37"/>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BA"/>
    <a:srgbClr val="0071BB"/>
    <a:srgbClr val="E72B29"/>
    <a:srgbClr val="FFFFFF"/>
    <a:srgbClr val="E62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92" autoAdjust="0"/>
  </p:normalViewPr>
  <p:slideViewPr>
    <p:cSldViewPr snapToGrid="0">
      <p:cViewPr varScale="1">
        <p:scale>
          <a:sx n="99" d="100"/>
          <a:sy n="99" d="100"/>
        </p:scale>
        <p:origin x="994"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7848333-F933-467B-A7A4-7ED59B0D74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a:extLst>
              <a:ext uri="{FF2B5EF4-FFF2-40B4-BE49-F238E27FC236}">
                <a16:creationId xmlns:a16="http://schemas.microsoft.com/office/drawing/2014/main" id="{034A0F87-11D2-43AF-A5B0-96F187EEB08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1C6222CB-F488-4B0F-B992-C7B3217CE3DC}" type="datetimeFigureOut">
              <a:rPr lang="nl-NL"/>
              <a:pPr>
                <a:defRPr/>
              </a:pPr>
              <a:t>18-1-2023</a:t>
            </a:fld>
            <a:endParaRPr lang="nl-NL"/>
          </a:p>
        </p:txBody>
      </p:sp>
      <p:sp>
        <p:nvSpPr>
          <p:cNvPr id="4" name="Tijdelijke aanduiding voor dia-afbeelding 3">
            <a:extLst>
              <a:ext uri="{FF2B5EF4-FFF2-40B4-BE49-F238E27FC236}">
                <a16:creationId xmlns:a16="http://schemas.microsoft.com/office/drawing/2014/main" id="{D72F2A9D-7A13-4177-9232-23C2EB6A84A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DD9D5949-0174-4570-AE01-910F30DCCC1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A56B4E01-5C43-4A0F-829E-539588DCD66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nl-NL"/>
          </a:p>
        </p:txBody>
      </p:sp>
      <p:sp>
        <p:nvSpPr>
          <p:cNvPr id="7" name="Tijdelijke aanduiding voor dianummer 6">
            <a:extLst>
              <a:ext uri="{FF2B5EF4-FFF2-40B4-BE49-F238E27FC236}">
                <a16:creationId xmlns:a16="http://schemas.microsoft.com/office/drawing/2014/main" id="{1B3666E7-221F-404A-A5B4-8B3DB1E9F7E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52B0A3A1-31E6-4B8B-932C-B7222E0386D7}" type="slidenum">
              <a:rPr lang="nl-NL"/>
              <a:pPr>
                <a:defRPr/>
              </a:pPr>
              <a:t>‹nr.›</a:t>
            </a:fld>
            <a:endParaRPr lang="nl-N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52B0A3A1-31E6-4B8B-932C-B7222E0386D7}" type="slidenum">
              <a:rPr lang="nl-NL" smtClean="0"/>
              <a:pPr>
                <a:defRPr/>
              </a:pPr>
              <a:t>1</a:t>
            </a:fld>
            <a:endParaRPr lang="nl-NL"/>
          </a:p>
        </p:txBody>
      </p:sp>
    </p:spTree>
    <p:extLst>
      <p:ext uri="{BB962C8B-B14F-4D97-AF65-F5344CB8AC3E}">
        <p14:creationId xmlns:p14="http://schemas.microsoft.com/office/powerpoint/2010/main" val="1114253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er wel/niet beoordeeld</a:t>
            </a:r>
          </a:p>
          <a:p>
            <a:pPr marL="742950" lvl="1" indent="-285750" eaLnBrk="1" hangingPunct="1">
              <a:spcBef>
                <a:spcPct val="0"/>
              </a:spcBef>
              <a:buFont typeface="Arial" panose="020B0604020202020204" pitchFamily="34" charset="0"/>
              <a:buChar char="•"/>
            </a:pPr>
            <a:r>
              <a:rPr lang="is-IS" altLang="nl-NL" sz="1200" dirty="0">
                <a:latin typeface="Arial" panose="020B0604020202020204" pitchFamily="34" charset="0"/>
                <a:ea typeface="Arial MT Lt"/>
                <a:cs typeface="Arial" panose="020B0604020202020204" pitchFamily="34" charset="0"/>
              </a:rPr>
              <a:t>Gebruiksfase en aanlegfase</a:t>
            </a:r>
          </a:p>
          <a:p>
            <a:pPr marL="742950" lvl="1" indent="-285750" eaLnBrk="1" hangingPunct="1">
              <a:spcBef>
                <a:spcPct val="0"/>
              </a:spcBef>
              <a:buFont typeface="Arial" panose="020B0604020202020204" pitchFamily="34" charset="0"/>
              <a:buChar char="•"/>
            </a:pPr>
            <a:r>
              <a:rPr lang="is-IS" altLang="nl-NL" sz="1200" dirty="0">
                <a:latin typeface="Arial" panose="020B0604020202020204" pitchFamily="34" charset="0"/>
                <a:ea typeface="Arial MT Lt"/>
                <a:cs typeface="Arial" panose="020B0604020202020204" pitchFamily="34" charset="0"/>
              </a:rPr>
              <a:t>Variant zonder beheerstrook: cmer vond dat de effecten van de beheerstrook onvoldoende in beeld zijn gebracht.</a:t>
            </a:r>
          </a:p>
          <a:p>
            <a:pPr marL="742950" lvl="1" indent="-285750" eaLnBrk="1" hangingPunct="1">
              <a:spcBef>
                <a:spcPct val="0"/>
              </a:spcBef>
              <a:buFont typeface="Arial" panose="020B0604020202020204" pitchFamily="34" charset="0"/>
              <a:buChar char="•"/>
            </a:pPr>
            <a:r>
              <a:rPr lang="is-IS" altLang="nl-NL" sz="1200" dirty="0">
                <a:latin typeface="Arial" panose="020B0604020202020204" pitchFamily="34" charset="0"/>
                <a:ea typeface="Arial MT Lt"/>
                <a:cs typeface="Arial" panose="020B0604020202020204" pitchFamily="34" charset="0"/>
              </a:rPr>
              <a:t>Dijkvak vs hele dijk (maar score altijd hele dijk), afhankelijk van thema. Bijv, archeoligie plaatselijk verschillen, dan ook per dijk. Rivierkunde wordt altijd integraal beoordeeld. </a:t>
            </a:r>
          </a:p>
          <a:p>
            <a:pPr marL="742950" lvl="1" indent="-285750" eaLnBrk="1" hangingPunct="1">
              <a:spcBef>
                <a:spcPct val="0"/>
              </a:spcBef>
              <a:buFont typeface="Arial" panose="020B0604020202020204" pitchFamily="34" charset="0"/>
              <a:buChar char="•"/>
            </a:pPr>
            <a:r>
              <a:rPr lang="is-IS" altLang="nl-NL" sz="1200" dirty="0">
                <a:latin typeface="Arial" panose="020B0604020202020204" pitchFamily="34" charset="0"/>
                <a:ea typeface="Arial MT Lt"/>
                <a:cs typeface="Arial" panose="020B0604020202020204" pitchFamily="34" charset="0"/>
              </a:rPr>
              <a:t>De scores zijn altijd integraal</a:t>
            </a:r>
          </a:p>
          <a:p>
            <a:pPr marL="742950" lvl="1" indent="-285750" eaLnBrk="1" hangingPunct="1">
              <a:spcBef>
                <a:spcPct val="0"/>
              </a:spcBef>
              <a:buFont typeface="Arial" panose="020B0604020202020204" pitchFamily="34" charset="0"/>
              <a:buChar char="•"/>
            </a:pPr>
            <a:r>
              <a:rPr lang="is-IS" altLang="nl-NL" sz="1200" dirty="0">
                <a:latin typeface="Arial" panose="020B0604020202020204" pitchFamily="34" charset="0"/>
                <a:ea typeface="Arial MT Lt"/>
                <a:cs typeface="Arial" panose="020B0604020202020204" pitchFamily="34" charset="0"/>
              </a:rPr>
              <a:t>Hoe omgegaan met koppelkansen?</a:t>
            </a:r>
          </a:p>
          <a:p>
            <a:pPr marL="1200150" lvl="2" indent="-285750" eaLnBrk="1" hangingPunct="1">
              <a:spcBef>
                <a:spcPct val="0"/>
              </a:spcBef>
              <a:buFont typeface="Arial" panose="020B0604020202020204" pitchFamily="34" charset="0"/>
              <a:buChar char="•"/>
            </a:pPr>
            <a:r>
              <a:rPr lang="is-IS" altLang="nl-NL" sz="1200" dirty="0">
                <a:latin typeface="Arial" panose="020B0604020202020204" pitchFamily="34" charset="0"/>
                <a:ea typeface="Arial MT Lt"/>
                <a:cs typeface="Arial" panose="020B0604020202020204" pitchFamily="34" charset="0"/>
              </a:rPr>
              <a:t>In principe niet meegenomen in de integrale beoordeling</a:t>
            </a:r>
          </a:p>
          <a:p>
            <a:pPr marL="1200150" lvl="2" indent="-285750" eaLnBrk="1" hangingPunct="1">
              <a:spcBef>
                <a:spcPct val="0"/>
              </a:spcBef>
              <a:buFont typeface="Arial" panose="020B0604020202020204" pitchFamily="34" charset="0"/>
              <a:buChar char="•"/>
            </a:pPr>
            <a:r>
              <a:rPr lang="is-IS" altLang="nl-NL" sz="1200" dirty="0">
                <a:latin typeface="Arial" panose="020B0604020202020204" pitchFamily="34" charset="0"/>
                <a:ea typeface="Arial MT Lt"/>
                <a:cs typeface="Arial" panose="020B0604020202020204" pitchFamily="34" charset="0"/>
              </a:rPr>
              <a:t>geen onderdeel van het dijkontwerp, tenzij het onlosmakelijk met elkaar verbonden is (afplaggen provincie Utrecht)</a:t>
            </a:r>
          </a:p>
          <a:p>
            <a:pPr marL="1200150" lvl="2" indent="-285750" eaLnBrk="1" hangingPunct="1">
              <a:spcBef>
                <a:spcPct val="0"/>
              </a:spcBef>
              <a:buFont typeface="Arial" panose="020B0604020202020204" pitchFamily="34" charset="0"/>
              <a:buChar char="•"/>
            </a:pPr>
            <a:r>
              <a:rPr lang="is-IS" altLang="nl-NL" sz="1200" dirty="0">
                <a:latin typeface="Arial" panose="020B0604020202020204" pitchFamily="34" charset="0"/>
                <a:ea typeface="Arial MT Lt"/>
                <a:cs typeface="Arial" panose="020B0604020202020204" pitchFamily="34" charset="0"/>
              </a:rPr>
              <a:t>Dijkontwerp is beoordeeld zoals deze is beschreven in het projectplan Waterwet</a:t>
            </a:r>
          </a:p>
          <a:p>
            <a:pPr marL="1200150" lvl="2" indent="-285750" eaLnBrk="1" hangingPunct="1">
              <a:spcBef>
                <a:spcPct val="0"/>
              </a:spcBef>
              <a:buFont typeface="Arial" panose="020B0604020202020204" pitchFamily="34" charset="0"/>
              <a:buChar char="•"/>
            </a:pPr>
            <a:r>
              <a:rPr lang="is-IS" altLang="nl-NL" sz="1200" dirty="0">
                <a:latin typeface="Arial" panose="020B0604020202020204" pitchFamily="34" charset="0"/>
                <a:ea typeface="Arial MT Lt"/>
                <a:cs typeface="Arial" panose="020B0604020202020204" pitchFamily="34" charset="0"/>
              </a:rPr>
              <a:t>projectplan Waterwet is bedoeld voor waterveiliheidsmaatregelen</a:t>
            </a:r>
          </a:p>
          <a:p>
            <a:pPr marL="1200150" lvl="2" indent="-285750" eaLnBrk="1" hangingPunct="1">
              <a:spcBef>
                <a:spcPct val="0"/>
              </a:spcBef>
              <a:buFont typeface="Arial" panose="020B0604020202020204" pitchFamily="34" charset="0"/>
              <a:buChar char="•"/>
            </a:pPr>
            <a:r>
              <a:rPr lang="is-IS" altLang="nl-NL" sz="1200" dirty="0">
                <a:latin typeface="Arial" panose="020B0604020202020204" pitchFamily="34" charset="0"/>
                <a:ea typeface="Arial MT Lt"/>
                <a:cs typeface="Arial" panose="020B0604020202020204" pitchFamily="34" charset="0"/>
              </a:rPr>
              <a:t>Koppelkansen daarom geen onderdeel van de integrale beoordeling, maar </a:t>
            </a:r>
          </a:p>
          <a:p>
            <a:pPr marL="1200150" lvl="2" indent="-285750" eaLnBrk="1" hangingPunct="1">
              <a:spcBef>
                <a:spcPct val="0"/>
              </a:spcBef>
              <a:buFont typeface="Arial" panose="020B0604020202020204" pitchFamily="34" charset="0"/>
              <a:buChar char="•"/>
            </a:pPr>
            <a:r>
              <a:rPr lang="is-IS" altLang="nl-NL" sz="1200" dirty="0">
                <a:latin typeface="Arial" panose="020B0604020202020204" pitchFamily="34" charset="0"/>
                <a:ea typeface="Arial MT Lt"/>
                <a:cs typeface="Arial" panose="020B0604020202020204" pitchFamily="34" charset="0"/>
              </a:rPr>
              <a:t>Wel een doorkijk gegeven, of de score nog zou veranderen als de koppelkans zou worden uitgevoerd</a:t>
            </a:r>
          </a:p>
          <a:p>
            <a:pPr marL="1200150" lvl="2" indent="-285750" eaLnBrk="1" hangingPunct="1">
              <a:spcBef>
                <a:spcPct val="0"/>
              </a:spcBef>
              <a:buFont typeface="Arial" panose="020B0604020202020204" pitchFamily="34" charset="0"/>
              <a:buChar char="•"/>
            </a:pPr>
            <a:r>
              <a:rPr lang="is-IS" altLang="nl-NL" sz="1200" dirty="0">
                <a:latin typeface="Arial" panose="020B0604020202020204" pitchFamily="34" charset="0"/>
                <a:ea typeface="Arial MT Lt"/>
                <a:cs typeface="Arial" panose="020B0604020202020204" pitchFamily="34" charset="0"/>
              </a:rPr>
              <a:t>Innovatieve technieken: uitgegaan van de worst-case. VB Mixed in Place</a:t>
            </a:r>
          </a:p>
          <a:p>
            <a:endParaRPr lang="nl-NL" dirty="0"/>
          </a:p>
        </p:txBody>
      </p:sp>
      <p:sp>
        <p:nvSpPr>
          <p:cNvPr id="4" name="Tijdelijke aanduiding voor dianummer 3"/>
          <p:cNvSpPr>
            <a:spLocks noGrp="1"/>
          </p:cNvSpPr>
          <p:nvPr>
            <p:ph type="sldNum" sz="quarter" idx="5"/>
          </p:nvPr>
        </p:nvSpPr>
        <p:spPr/>
        <p:txBody>
          <a:bodyPr/>
          <a:lstStyle/>
          <a:p>
            <a:pPr>
              <a:defRPr/>
            </a:pPr>
            <a:fld id="{52B0A3A1-31E6-4B8B-932C-B7222E0386D7}" type="slidenum">
              <a:rPr lang="nl-NL" smtClean="0"/>
              <a:pPr>
                <a:defRPr/>
              </a:pPr>
              <a:t>21</a:t>
            </a:fld>
            <a:endParaRPr lang="nl-NL"/>
          </a:p>
        </p:txBody>
      </p:sp>
    </p:spTree>
    <p:extLst>
      <p:ext uri="{BB962C8B-B14F-4D97-AF65-F5344CB8AC3E}">
        <p14:creationId xmlns:p14="http://schemas.microsoft.com/office/powerpoint/2010/main" val="4016729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52B0A3A1-31E6-4B8B-932C-B7222E0386D7}" type="slidenum">
              <a:rPr lang="nl-NL" smtClean="0"/>
              <a:pPr>
                <a:defRPr/>
              </a:pPr>
              <a:t>26</a:t>
            </a:fld>
            <a:endParaRPr lang="nl-NL"/>
          </a:p>
        </p:txBody>
      </p:sp>
    </p:spTree>
    <p:extLst>
      <p:ext uri="{BB962C8B-B14F-4D97-AF65-F5344CB8AC3E}">
        <p14:creationId xmlns:p14="http://schemas.microsoft.com/office/powerpoint/2010/main" val="4177217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Wat hebben we verteld? </a:t>
            </a:r>
          </a:p>
        </p:txBody>
      </p:sp>
      <p:sp>
        <p:nvSpPr>
          <p:cNvPr id="4" name="Tijdelijke aanduiding voor dianummer 3"/>
          <p:cNvSpPr>
            <a:spLocks noGrp="1"/>
          </p:cNvSpPr>
          <p:nvPr>
            <p:ph type="sldNum" sz="quarter" idx="5"/>
          </p:nvPr>
        </p:nvSpPr>
        <p:spPr/>
        <p:txBody>
          <a:bodyPr/>
          <a:lstStyle/>
          <a:p>
            <a:pPr>
              <a:defRPr/>
            </a:pPr>
            <a:fld id="{52B0A3A1-31E6-4B8B-932C-B7222E0386D7}" type="slidenum">
              <a:rPr lang="nl-NL" smtClean="0"/>
              <a:pPr>
                <a:defRPr/>
              </a:pPr>
              <a:t>27</a:t>
            </a:fld>
            <a:endParaRPr lang="nl-NL"/>
          </a:p>
        </p:txBody>
      </p:sp>
    </p:spTree>
    <p:extLst>
      <p:ext uri="{BB962C8B-B14F-4D97-AF65-F5344CB8AC3E}">
        <p14:creationId xmlns:p14="http://schemas.microsoft.com/office/powerpoint/2010/main" val="402458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52B0A3A1-31E6-4B8B-932C-B7222E0386D7}" type="slidenum">
              <a:rPr lang="nl-NL" smtClean="0"/>
              <a:pPr>
                <a:defRPr/>
              </a:pPr>
              <a:t>31</a:t>
            </a:fld>
            <a:endParaRPr lang="nl-NL"/>
          </a:p>
        </p:txBody>
      </p:sp>
    </p:spTree>
    <p:extLst>
      <p:ext uri="{BB962C8B-B14F-4D97-AF65-F5344CB8AC3E}">
        <p14:creationId xmlns:p14="http://schemas.microsoft.com/office/powerpoint/2010/main" val="450003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DA78E3DC-3BA9-4D68-AEAF-530367EA2A21}"/>
              </a:ext>
            </a:extLst>
          </p:cNvPr>
          <p:cNvSpPr>
            <a:spLocks noGrp="1" noRot="1" noChangeAspect="1" noTextEdit="1"/>
          </p:cNvSpPr>
          <p:nvPr>
            <p:ph type="sldImg"/>
          </p:nvPr>
        </p:nvSpPr>
        <p:spPr bwMode="auto">
          <a:xfrm>
            <a:off x="660400" y="1797050"/>
            <a:ext cx="8621713" cy="4851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589635CF-ED7C-46A9-B16A-3091DE1861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6148" name="Tijdelijke aanduiding voor dianummer 3">
            <a:extLst>
              <a:ext uri="{FF2B5EF4-FFF2-40B4-BE49-F238E27FC236}">
                <a16:creationId xmlns:a16="http://schemas.microsoft.com/office/drawing/2014/main" id="{DAC2AF55-2DE0-45C9-A97D-F07B6DC07F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1128698" indent="-434115">
              <a:defRPr>
                <a:solidFill>
                  <a:schemeClr val="tx1"/>
                </a:solidFill>
                <a:latin typeface="Calibri" panose="020F0502020204030204" pitchFamily="34" charset="0"/>
              </a:defRPr>
            </a:lvl2pPr>
            <a:lvl3pPr marL="1736459" indent="-347292">
              <a:defRPr>
                <a:solidFill>
                  <a:schemeClr val="tx1"/>
                </a:solidFill>
                <a:latin typeface="Calibri" panose="020F0502020204030204" pitchFamily="34" charset="0"/>
              </a:defRPr>
            </a:lvl3pPr>
            <a:lvl4pPr marL="2431044" indent="-347292">
              <a:defRPr>
                <a:solidFill>
                  <a:schemeClr val="tx1"/>
                </a:solidFill>
                <a:latin typeface="Calibri" panose="020F0502020204030204" pitchFamily="34" charset="0"/>
              </a:defRPr>
            </a:lvl4pPr>
            <a:lvl5pPr marL="3125629" indent="-347292">
              <a:defRPr>
                <a:solidFill>
                  <a:schemeClr val="tx1"/>
                </a:solidFill>
                <a:latin typeface="Calibri" panose="020F0502020204030204" pitchFamily="34" charset="0"/>
              </a:defRPr>
            </a:lvl5pPr>
            <a:lvl6pPr marL="3820213" indent="-347292" eaLnBrk="0" fontAlgn="base" hangingPunct="0">
              <a:spcBef>
                <a:spcPct val="0"/>
              </a:spcBef>
              <a:spcAft>
                <a:spcPct val="0"/>
              </a:spcAft>
              <a:defRPr>
                <a:solidFill>
                  <a:schemeClr val="tx1"/>
                </a:solidFill>
                <a:latin typeface="Calibri" panose="020F0502020204030204" pitchFamily="34" charset="0"/>
              </a:defRPr>
            </a:lvl6pPr>
            <a:lvl7pPr marL="4514796" indent="-347292" eaLnBrk="0" fontAlgn="base" hangingPunct="0">
              <a:spcBef>
                <a:spcPct val="0"/>
              </a:spcBef>
              <a:spcAft>
                <a:spcPct val="0"/>
              </a:spcAft>
              <a:defRPr>
                <a:solidFill>
                  <a:schemeClr val="tx1"/>
                </a:solidFill>
                <a:latin typeface="Calibri" panose="020F0502020204030204" pitchFamily="34" charset="0"/>
              </a:defRPr>
            </a:lvl7pPr>
            <a:lvl8pPr marL="5209381" indent="-347292" eaLnBrk="0" fontAlgn="base" hangingPunct="0">
              <a:spcBef>
                <a:spcPct val="0"/>
              </a:spcBef>
              <a:spcAft>
                <a:spcPct val="0"/>
              </a:spcAft>
              <a:defRPr>
                <a:solidFill>
                  <a:schemeClr val="tx1"/>
                </a:solidFill>
                <a:latin typeface="Calibri" panose="020F0502020204030204" pitchFamily="34" charset="0"/>
              </a:defRPr>
            </a:lvl8pPr>
            <a:lvl9pPr marL="5903965" indent="-347292" eaLnBrk="0" fontAlgn="base" hangingPunct="0">
              <a:spcBef>
                <a:spcPct val="0"/>
              </a:spcBef>
              <a:spcAft>
                <a:spcPct val="0"/>
              </a:spcAft>
              <a:defRPr>
                <a:solidFill>
                  <a:schemeClr val="tx1"/>
                </a:solidFill>
                <a:latin typeface="Calibri" panose="020F0502020204030204" pitchFamily="34" charset="0"/>
              </a:defRPr>
            </a:lvl9pPr>
          </a:lstStyle>
          <a:p>
            <a:pPr defTabSz="1389168" fontAlgn="base">
              <a:spcBef>
                <a:spcPct val="0"/>
              </a:spcBef>
              <a:spcAft>
                <a:spcPct val="0"/>
              </a:spcAft>
              <a:defRPr/>
            </a:pPr>
            <a:fld id="{DA91A27E-1EB3-4A72-8E0F-01B1D7F1F9D8}" type="slidenum">
              <a:rPr lang="en-US" altLang="nl-NL">
                <a:solidFill>
                  <a:prstClr val="black"/>
                </a:solidFill>
              </a:rPr>
              <a:pPr defTabSz="1389168" fontAlgn="base">
                <a:spcBef>
                  <a:spcPct val="0"/>
                </a:spcBef>
                <a:spcAft>
                  <a:spcPct val="0"/>
                </a:spcAft>
                <a:defRPr/>
              </a:pPr>
              <a:t>3</a:t>
            </a:fld>
            <a:endParaRPr lang="en-US" altLang="nl-NL">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jdelijke aanduiding voor dia-afbeelding 1">
            <a:extLst>
              <a:ext uri="{FF2B5EF4-FFF2-40B4-BE49-F238E27FC236}">
                <a16:creationId xmlns:a16="http://schemas.microsoft.com/office/drawing/2014/main" id="{7AC992AC-2658-49F1-BBB3-7941EBC78105}"/>
              </a:ext>
            </a:extLst>
          </p:cNvPr>
          <p:cNvSpPr>
            <a:spLocks noGrp="1" noRot="1" noChangeAspect="1" noTextEdit="1"/>
          </p:cNvSpPr>
          <p:nvPr>
            <p:ph type="sldImg"/>
          </p:nvPr>
        </p:nvSpPr>
        <p:spPr bwMode="auto">
          <a:xfrm>
            <a:off x="660400" y="1797050"/>
            <a:ext cx="8621713" cy="4851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Tijdelijke aanduiding voor notities 2">
            <a:extLst>
              <a:ext uri="{FF2B5EF4-FFF2-40B4-BE49-F238E27FC236}">
                <a16:creationId xmlns:a16="http://schemas.microsoft.com/office/drawing/2014/main" id="{FAE897C5-9850-4AD5-BD17-20F03AA56E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Special van de Beermuur – Koppelkans met onderhoud</a:t>
            </a:r>
          </a:p>
        </p:txBody>
      </p:sp>
      <p:sp>
        <p:nvSpPr>
          <p:cNvPr id="22532" name="Tijdelijke aanduiding voor dianummer 3">
            <a:extLst>
              <a:ext uri="{FF2B5EF4-FFF2-40B4-BE49-F238E27FC236}">
                <a16:creationId xmlns:a16="http://schemas.microsoft.com/office/drawing/2014/main" id="{6FCA35CB-59FC-4D51-A3DD-7312F07BDA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1128698" indent="-434115">
              <a:defRPr>
                <a:solidFill>
                  <a:schemeClr val="tx1"/>
                </a:solidFill>
                <a:latin typeface="Calibri" panose="020F0502020204030204" pitchFamily="34" charset="0"/>
              </a:defRPr>
            </a:lvl2pPr>
            <a:lvl3pPr marL="1736459" indent="-347292">
              <a:defRPr>
                <a:solidFill>
                  <a:schemeClr val="tx1"/>
                </a:solidFill>
                <a:latin typeface="Calibri" panose="020F0502020204030204" pitchFamily="34" charset="0"/>
              </a:defRPr>
            </a:lvl3pPr>
            <a:lvl4pPr marL="2431044" indent="-347292">
              <a:defRPr>
                <a:solidFill>
                  <a:schemeClr val="tx1"/>
                </a:solidFill>
                <a:latin typeface="Calibri" panose="020F0502020204030204" pitchFamily="34" charset="0"/>
              </a:defRPr>
            </a:lvl4pPr>
            <a:lvl5pPr marL="3125629" indent="-347292">
              <a:defRPr>
                <a:solidFill>
                  <a:schemeClr val="tx1"/>
                </a:solidFill>
                <a:latin typeface="Calibri" panose="020F0502020204030204" pitchFamily="34" charset="0"/>
              </a:defRPr>
            </a:lvl5pPr>
            <a:lvl6pPr marL="3820213" indent="-347292" eaLnBrk="0" fontAlgn="base" hangingPunct="0">
              <a:spcBef>
                <a:spcPct val="0"/>
              </a:spcBef>
              <a:spcAft>
                <a:spcPct val="0"/>
              </a:spcAft>
              <a:defRPr>
                <a:solidFill>
                  <a:schemeClr val="tx1"/>
                </a:solidFill>
                <a:latin typeface="Calibri" panose="020F0502020204030204" pitchFamily="34" charset="0"/>
              </a:defRPr>
            </a:lvl6pPr>
            <a:lvl7pPr marL="4514796" indent="-347292" eaLnBrk="0" fontAlgn="base" hangingPunct="0">
              <a:spcBef>
                <a:spcPct val="0"/>
              </a:spcBef>
              <a:spcAft>
                <a:spcPct val="0"/>
              </a:spcAft>
              <a:defRPr>
                <a:solidFill>
                  <a:schemeClr val="tx1"/>
                </a:solidFill>
                <a:latin typeface="Calibri" panose="020F0502020204030204" pitchFamily="34" charset="0"/>
              </a:defRPr>
            </a:lvl7pPr>
            <a:lvl8pPr marL="5209381" indent="-347292" eaLnBrk="0" fontAlgn="base" hangingPunct="0">
              <a:spcBef>
                <a:spcPct val="0"/>
              </a:spcBef>
              <a:spcAft>
                <a:spcPct val="0"/>
              </a:spcAft>
              <a:defRPr>
                <a:solidFill>
                  <a:schemeClr val="tx1"/>
                </a:solidFill>
                <a:latin typeface="Calibri" panose="020F0502020204030204" pitchFamily="34" charset="0"/>
              </a:defRPr>
            </a:lvl8pPr>
            <a:lvl9pPr marL="5903965" indent="-347292" eaLnBrk="0" fontAlgn="base" hangingPunct="0">
              <a:spcBef>
                <a:spcPct val="0"/>
              </a:spcBef>
              <a:spcAft>
                <a:spcPct val="0"/>
              </a:spcAft>
              <a:defRPr>
                <a:solidFill>
                  <a:schemeClr val="tx1"/>
                </a:solidFill>
                <a:latin typeface="Calibri" panose="020F0502020204030204" pitchFamily="34" charset="0"/>
              </a:defRPr>
            </a:lvl9pPr>
          </a:lstStyle>
          <a:p>
            <a:pPr defTabSz="1389168" fontAlgn="base">
              <a:spcBef>
                <a:spcPct val="0"/>
              </a:spcBef>
              <a:spcAft>
                <a:spcPct val="0"/>
              </a:spcAft>
              <a:defRPr/>
            </a:pPr>
            <a:fld id="{69DFA0CB-CE8F-41D7-9653-4AEE9FF9EFF8}" type="slidenum">
              <a:rPr lang="en-US" altLang="nl-NL">
                <a:solidFill>
                  <a:prstClr val="black"/>
                </a:solidFill>
              </a:rPr>
              <a:pPr defTabSz="1389168" fontAlgn="base">
                <a:spcBef>
                  <a:spcPct val="0"/>
                </a:spcBef>
                <a:spcAft>
                  <a:spcPct val="0"/>
                </a:spcAft>
                <a:defRPr/>
              </a:pPr>
              <a:t>4</a:t>
            </a:fld>
            <a:endParaRPr lang="en-US" altLang="nl-NL">
              <a:solidFill>
                <a:prstClr val="black"/>
              </a:solidFill>
            </a:endParaRPr>
          </a:p>
        </p:txBody>
      </p:sp>
    </p:spTree>
    <p:extLst>
      <p:ext uri="{BB962C8B-B14F-4D97-AF65-F5344CB8AC3E}">
        <p14:creationId xmlns:p14="http://schemas.microsoft.com/office/powerpoint/2010/main" val="315327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weet u </a:t>
            </a:r>
            <a:r>
              <a:rPr lang="nl-NL"/>
              <a:t>na afloop</a:t>
            </a:r>
          </a:p>
        </p:txBody>
      </p:sp>
      <p:sp>
        <p:nvSpPr>
          <p:cNvPr id="4" name="Tijdelijke aanduiding voor dianummer 3"/>
          <p:cNvSpPr>
            <a:spLocks noGrp="1"/>
          </p:cNvSpPr>
          <p:nvPr>
            <p:ph type="sldNum" sz="quarter" idx="5"/>
          </p:nvPr>
        </p:nvSpPr>
        <p:spPr/>
        <p:txBody>
          <a:bodyPr/>
          <a:lstStyle/>
          <a:p>
            <a:pPr>
              <a:defRPr/>
            </a:pPr>
            <a:fld id="{52B0A3A1-31E6-4B8B-932C-B7222E0386D7}" type="slidenum">
              <a:rPr lang="nl-NL" smtClean="0"/>
              <a:pPr>
                <a:defRPr/>
              </a:pPr>
              <a:t>6</a:t>
            </a:fld>
            <a:endParaRPr lang="nl-NL"/>
          </a:p>
        </p:txBody>
      </p:sp>
    </p:spTree>
    <p:extLst>
      <p:ext uri="{BB962C8B-B14F-4D97-AF65-F5344CB8AC3E}">
        <p14:creationId xmlns:p14="http://schemas.microsoft.com/office/powerpoint/2010/main" val="1784259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een milieueffectrapport staan effecten beschreven van het dijkontwerp op de omgeving</a:t>
            </a:r>
          </a:p>
          <a:p>
            <a:endParaRPr lang="nl-NL" dirty="0"/>
          </a:p>
          <a:p>
            <a:r>
              <a:rPr lang="nl-NL" dirty="0"/>
              <a:t>Omdat het moet (juridische verplichting bij vastleggen dijkversterking in het projectplan Waterwet</a:t>
            </a:r>
          </a:p>
          <a:p>
            <a:r>
              <a:rPr lang="nl-NL" dirty="0"/>
              <a:t>Omdat het ons helpt: meewegen milieubelang in een ontwerp wat op bepaalde punten toch weer anders is dan een Nota VKA. En dat verdient ook een goede milieuafweging. </a:t>
            </a:r>
          </a:p>
          <a:p>
            <a:r>
              <a:rPr lang="nl-NL" dirty="0"/>
              <a:t>Bijsturen van het ontwerpteam (bijv. werkstroken door N2000 minimaliseren)</a:t>
            </a:r>
          </a:p>
          <a:p>
            <a:endParaRPr lang="nl-NL"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nl-NL" dirty="0"/>
              <a:t>Einde verkenningsfase vrijwillig MER deel 1, MER Deel 1: gemaakt voor de keuze van het voorkeursalternatief. </a:t>
            </a:r>
          </a:p>
          <a:p>
            <a:r>
              <a:rPr lang="nl-NL" dirty="0"/>
              <a:t>MER Deel 2: gemaakt voor het vergunningenontwerp</a:t>
            </a:r>
          </a:p>
        </p:txBody>
      </p:sp>
      <p:sp>
        <p:nvSpPr>
          <p:cNvPr id="4" name="Tijdelijke aanduiding voor dianummer 3"/>
          <p:cNvSpPr>
            <a:spLocks noGrp="1"/>
          </p:cNvSpPr>
          <p:nvPr>
            <p:ph type="sldNum" sz="quarter" idx="5"/>
          </p:nvPr>
        </p:nvSpPr>
        <p:spPr/>
        <p:txBody>
          <a:bodyPr/>
          <a:lstStyle/>
          <a:p>
            <a:pPr>
              <a:defRPr/>
            </a:pPr>
            <a:fld id="{52B0A3A1-31E6-4B8B-932C-B7222E0386D7}" type="slidenum">
              <a:rPr lang="nl-NL" smtClean="0"/>
              <a:pPr>
                <a:defRPr/>
              </a:pPr>
              <a:t>16</a:t>
            </a:fld>
            <a:endParaRPr lang="nl-NL"/>
          </a:p>
        </p:txBody>
      </p:sp>
    </p:spTree>
    <p:extLst>
      <p:ext uri="{BB962C8B-B14F-4D97-AF65-F5344CB8AC3E}">
        <p14:creationId xmlns:p14="http://schemas.microsoft.com/office/powerpoint/2010/main" val="2897064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Eerst: basisinformatie nodig.</a:t>
            </a:r>
          </a:p>
          <a:p>
            <a:pPr marL="171450" indent="-171450">
              <a:buFontTx/>
              <a:buChar char="-"/>
            </a:pPr>
            <a:r>
              <a:rPr lang="nl-NL" dirty="0"/>
              <a:t>Onderzoeken uit de </a:t>
            </a:r>
            <a:r>
              <a:rPr lang="nl-NL" dirty="0" err="1"/>
              <a:t>verkenningfase</a:t>
            </a:r>
            <a:endParaRPr lang="nl-NL" dirty="0"/>
          </a:p>
          <a:p>
            <a:pPr marL="171450" indent="-171450">
              <a:buFontTx/>
              <a:buChar char="-"/>
            </a:pPr>
            <a:r>
              <a:rPr lang="nl-NL" dirty="0"/>
              <a:t>Technisch team bezig met het uitwerken van het ontwerp</a:t>
            </a:r>
          </a:p>
          <a:p>
            <a:pPr marL="171450" indent="-171450">
              <a:buFontTx/>
              <a:buChar char="-"/>
            </a:pPr>
            <a:endParaRPr lang="nl-NL" dirty="0"/>
          </a:p>
          <a:p>
            <a:pPr marL="0" indent="0">
              <a:buFontTx/>
              <a:buNone/>
            </a:pPr>
            <a:r>
              <a:rPr lang="nl-NL" dirty="0"/>
              <a:t>Bureauonderzoeken etc. </a:t>
            </a:r>
          </a:p>
          <a:p>
            <a:pPr marL="171450" indent="-171450">
              <a:buFontTx/>
              <a:buChar char="-"/>
            </a:pPr>
            <a:r>
              <a:rPr lang="nl-NL" dirty="0"/>
              <a:t>Specialisten aan de slag met bureauonderzoeken, veldonderzoeken en analyses</a:t>
            </a:r>
          </a:p>
          <a:p>
            <a:pPr marL="171450" indent="-171450">
              <a:buFontTx/>
              <a:buChar char="-"/>
            </a:pPr>
            <a:r>
              <a:rPr lang="nl-NL" dirty="0"/>
              <a:t>Rijtje zijn de grootste onderzoeken</a:t>
            </a:r>
          </a:p>
          <a:p>
            <a:pPr marL="0" indent="0">
              <a:buFontTx/>
              <a:buNone/>
            </a:pPr>
            <a:endParaRPr lang="nl-NL" dirty="0"/>
          </a:p>
          <a:p>
            <a:pPr marL="0" indent="0">
              <a:buFontTx/>
              <a:buNone/>
            </a:pPr>
            <a:r>
              <a:rPr lang="nl-NL" dirty="0"/>
              <a:t>Effectbeoordeling</a:t>
            </a:r>
          </a:p>
          <a:p>
            <a:pPr marL="171450" indent="-171450">
              <a:buFontTx/>
              <a:buChar char="-"/>
            </a:pPr>
            <a:r>
              <a:rPr lang="nl-NL" dirty="0"/>
              <a:t>Op basis van het dijkontwerp uitvoeren van een effectbeoordeling</a:t>
            </a:r>
          </a:p>
          <a:p>
            <a:pPr marL="171450" indent="-171450">
              <a:buFontTx/>
              <a:buChar char="-"/>
            </a:pPr>
            <a:r>
              <a:rPr lang="nl-NL" dirty="0"/>
              <a:t>Op basis van een 7-puntsschaal +’</a:t>
            </a:r>
            <a:r>
              <a:rPr lang="nl-NL" dirty="0" err="1"/>
              <a:t>jes</a:t>
            </a:r>
            <a:r>
              <a:rPr lang="nl-NL" dirty="0"/>
              <a:t> en –’</a:t>
            </a:r>
            <a:r>
              <a:rPr lang="nl-NL" dirty="0" err="1"/>
              <a:t>tjes</a:t>
            </a:r>
            <a:r>
              <a:rPr lang="nl-NL" dirty="0"/>
              <a:t> gegeven op verschillende thema’s, zoals natuur, landbouw of archeologie</a:t>
            </a:r>
          </a:p>
          <a:p>
            <a:pPr marL="171450" indent="-171450">
              <a:buFontTx/>
              <a:buChar char="-"/>
            </a:pPr>
            <a:endParaRPr lang="nl-NL" dirty="0"/>
          </a:p>
          <a:p>
            <a:pPr marL="0" indent="0">
              <a:buFontTx/>
              <a:buNone/>
            </a:pPr>
            <a:r>
              <a:rPr lang="nl-NL" dirty="0"/>
              <a:t>Review</a:t>
            </a:r>
          </a:p>
          <a:p>
            <a:pPr marL="171450" indent="-171450">
              <a:buFontTx/>
              <a:buChar char="-"/>
            </a:pPr>
            <a:r>
              <a:rPr lang="nl-NL" dirty="0"/>
              <a:t>Milieueffectrapport is aangescherpt op basis van de review door verschillende partijen</a:t>
            </a:r>
          </a:p>
          <a:p>
            <a:pPr marL="171450" indent="-171450">
              <a:buFontTx/>
              <a:buChar char="-"/>
            </a:pPr>
            <a:endParaRPr lang="nl-NL" dirty="0"/>
          </a:p>
          <a:p>
            <a:pPr marL="0" indent="0">
              <a:buFontTx/>
              <a:buNone/>
            </a:pPr>
            <a:endParaRPr lang="nl-NL" dirty="0"/>
          </a:p>
        </p:txBody>
      </p:sp>
      <p:sp>
        <p:nvSpPr>
          <p:cNvPr id="4" name="Tijdelijke aanduiding voor dianummer 3"/>
          <p:cNvSpPr>
            <a:spLocks noGrp="1"/>
          </p:cNvSpPr>
          <p:nvPr>
            <p:ph type="sldNum" sz="quarter" idx="5"/>
          </p:nvPr>
        </p:nvSpPr>
        <p:spPr/>
        <p:txBody>
          <a:bodyPr/>
          <a:lstStyle/>
          <a:p>
            <a:pPr>
              <a:defRPr/>
            </a:pPr>
            <a:fld id="{52B0A3A1-31E6-4B8B-932C-B7222E0386D7}" type="slidenum">
              <a:rPr lang="nl-NL" smtClean="0"/>
              <a:pPr>
                <a:defRPr/>
              </a:pPr>
              <a:t>17</a:t>
            </a:fld>
            <a:endParaRPr lang="nl-NL"/>
          </a:p>
        </p:txBody>
      </p:sp>
    </p:spTree>
    <p:extLst>
      <p:ext uri="{BB962C8B-B14F-4D97-AF65-F5344CB8AC3E}">
        <p14:creationId xmlns:p14="http://schemas.microsoft.com/office/powerpoint/2010/main" val="3761898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52B0A3A1-31E6-4B8B-932C-B7222E0386D7}" type="slidenum">
              <a:rPr lang="nl-NL" smtClean="0"/>
              <a:pPr>
                <a:defRPr/>
              </a:pPr>
              <a:t>18</a:t>
            </a:fld>
            <a:endParaRPr lang="nl-NL"/>
          </a:p>
        </p:txBody>
      </p:sp>
    </p:spTree>
    <p:extLst>
      <p:ext uri="{BB962C8B-B14F-4D97-AF65-F5344CB8AC3E}">
        <p14:creationId xmlns:p14="http://schemas.microsoft.com/office/powerpoint/2010/main" val="2955846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Structuur van het MER</a:t>
            </a:r>
          </a:p>
          <a:p>
            <a:pPr marL="171450" indent="-171450">
              <a:buFontTx/>
              <a:buChar char="-"/>
            </a:pPr>
            <a:r>
              <a:rPr lang="nl-NL" dirty="0"/>
              <a:t>Hoofdrapport en achtergrondrapporten (7 stuks)</a:t>
            </a:r>
          </a:p>
          <a:p>
            <a:pPr marL="171450" indent="-171450">
              <a:buFontTx/>
              <a:buChar char="-"/>
            </a:pPr>
            <a:r>
              <a:rPr lang="nl-NL" dirty="0"/>
              <a:t>Vaste informatie/ feiten, wat niet wordt </a:t>
            </a:r>
            <a:r>
              <a:rPr lang="nl-NL" dirty="0" err="1"/>
              <a:t>beinvloed</a:t>
            </a:r>
            <a:r>
              <a:rPr lang="nl-NL" dirty="0"/>
              <a:t> door het dijkontwerp staat in het achtergrondrapport: </a:t>
            </a:r>
            <a:r>
              <a:rPr lang="nl-NL" dirty="0" err="1"/>
              <a:t>basisinformati</a:t>
            </a:r>
            <a:endParaRPr lang="nl-NL" dirty="0"/>
          </a:p>
          <a:p>
            <a:pPr marL="171450" indent="-171450">
              <a:buFontTx/>
              <a:buChar char="-"/>
            </a:pPr>
            <a:r>
              <a:rPr lang="nl-NL" dirty="0"/>
              <a:t>Voorbeeld: onderzoeken in het achtergrondrapport</a:t>
            </a:r>
          </a:p>
          <a:p>
            <a:pPr marL="171450" indent="-171450">
              <a:buFontTx/>
              <a:buChar char="-"/>
            </a:pPr>
            <a:r>
              <a:rPr lang="nl-NL" dirty="0"/>
              <a:t>Effectbeoordeling zelf (+ of -) staat in het hoofdrapport</a:t>
            </a:r>
          </a:p>
          <a:p>
            <a:pPr marL="171450" indent="-171450">
              <a:buFontTx/>
              <a:buChar char="-"/>
            </a:pPr>
            <a:r>
              <a:rPr lang="nl-NL" dirty="0"/>
              <a:t>Maar op basis waarvan de beoordeling is gedaan, dus welke onderzoeken/ huidige situatie/ 7-puntsschaal: achtergrondrapport</a:t>
            </a:r>
          </a:p>
          <a:p>
            <a:endParaRPr lang="nl-NL" dirty="0"/>
          </a:p>
        </p:txBody>
      </p:sp>
      <p:sp>
        <p:nvSpPr>
          <p:cNvPr id="4" name="Tijdelijke aanduiding voor dianummer 3"/>
          <p:cNvSpPr>
            <a:spLocks noGrp="1"/>
          </p:cNvSpPr>
          <p:nvPr>
            <p:ph type="sldNum" sz="quarter" idx="5"/>
          </p:nvPr>
        </p:nvSpPr>
        <p:spPr/>
        <p:txBody>
          <a:bodyPr/>
          <a:lstStyle/>
          <a:p>
            <a:pPr>
              <a:defRPr/>
            </a:pPr>
            <a:fld id="{52B0A3A1-31E6-4B8B-932C-B7222E0386D7}" type="slidenum">
              <a:rPr lang="nl-NL" smtClean="0"/>
              <a:pPr>
                <a:defRPr/>
              </a:pPr>
              <a:t>19</a:t>
            </a:fld>
            <a:endParaRPr lang="nl-NL"/>
          </a:p>
        </p:txBody>
      </p:sp>
    </p:spTree>
    <p:extLst>
      <p:ext uri="{BB962C8B-B14F-4D97-AF65-F5344CB8AC3E}">
        <p14:creationId xmlns:p14="http://schemas.microsoft.com/office/powerpoint/2010/main" val="2899492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er beoordeeld</a:t>
            </a:r>
          </a:p>
          <a:p>
            <a:pPr marL="171450" indent="-171450">
              <a:buFontTx/>
              <a:buChar char="-"/>
            </a:pPr>
            <a:r>
              <a:rPr lang="nl-NL" dirty="0"/>
              <a:t>7 thema’s beoordeeld op verschillende criteria, zie natuur</a:t>
            </a:r>
          </a:p>
          <a:p>
            <a:pPr marL="171450" indent="-171450">
              <a:buFontTx/>
              <a:buChar char="-"/>
            </a:pPr>
            <a:endParaRPr lang="nl-NL" dirty="0"/>
          </a:p>
          <a:p>
            <a:endParaRPr lang="nl-NL" dirty="0"/>
          </a:p>
        </p:txBody>
      </p:sp>
      <p:sp>
        <p:nvSpPr>
          <p:cNvPr id="4" name="Tijdelijke aanduiding voor dianummer 3"/>
          <p:cNvSpPr>
            <a:spLocks noGrp="1"/>
          </p:cNvSpPr>
          <p:nvPr>
            <p:ph type="sldNum" sz="quarter" idx="5"/>
          </p:nvPr>
        </p:nvSpPr>
        <p:spPr/>
        <p:txBody>
          <a:bodyPr/>
          <a:lstStyle/>
          <a:p>
            <a:pPr>
              <a:defRPr/>
            </a:pPr>
            <a:fld id="{52B0A3A1-31E6-4B8B-932C-B7222E0386D7}" type="slidenum">
              <a:rPr lang="nl-NL" smtClean="0"/>
              <a:pPr>
                <a:defRPr/>
              </a:pPr>
              <a:t>20</a:t>
            </a:fld>
            <a:endParaRPr lang="nl-NL"/>
          </a:p>
        </p:txBody>
      </p:sp>
    </p:spTree>
    <p:extLst>
      <p:ext uri="{BB962C8B-B14F-4D97-AF65-F5344CB8AC3E}">
        <p14:creationId xmlns:p14="http://schemas.microsoft.com/office/powerpoint/2010/main" val="3707328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nl-NL"/>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Click to edit Master subtitle style</a:t>
            </a:r>
            <a:endParaRPr lang="en-US"/>
          </a:p>
        </p:txBody>
      </p:sp>
      <p:sp>
        <p:nvSpPr>
          <p:cNvPr id="4" name="Date Placeholder 3">
            <a:extLst>
              <a:ext uri="{FF2B5EF4-FFF2-40B4-BE49-F238E27FC236}">
                <a16:creationId xmlns:a16="http://schemas.microsoft.com/office/drawing/2014/main" id="{7D1F6DFE-4F3B-40B6-BF44-A661142990C6}"/>
              </a:ext>
            </a:extLst>
          </p:cNvPr>
          <p:cNvSpPr>
            <a:spLocks noGrp="1"/>
          </p:cNvSpPr>
          <p:nvPr>
            <p:ph type="dt" sz="half" idx="10"/>
          </p:nvPr>
        </p:nvSpPr>
        <p:spPr/>
        <p:txBody>
          <a:bodyPr/>
          <a:lstStyle>
            <a:lvl1pPr>
              <a:defRPr/>
            </a:lvl1pPr>
          </a:lstStyle>
          <a:p>
            <a:pPr>
              <a:defRPr/>
            </a:pPr>
            <a:fld id="{03F8FDEC-A4B0-4DE7-BC99-631005D45769}" type="datetimeFigureOut">
              <a:rPr lang="en-US"/>
              <a:pPr>
                <a:defRPr/>
              </a:pPr>
              <a:t>1/18/2023</a:t>
            </a:fld>
            <a:endParaRPr lang="en-US"/>
          </a:p>
        </p:txBody>
      </p:sp>
      <p:sp>
        <p:nvSpPr>
          <p:cNvPr id="5" name="Footer Placeholder 4">
            <a:extLst>
              <a:ext uri="{FF2B5EF4-FFF2-40B4-BE49-F238E27FC236}">
                <a16:creationId xmlns:a16="http://schemas.microsoft.com/office/drawing/2014/main" id="{41D6145E-774D-486B-82BA-7DC5D338B5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083691-6C64-4CC9-8747-43C5C35E1C2A}"/>
              </a:ext>
            </a:extLst>
          </p:cNvPr>
          <p:cNvSpPr>
            <a:spLocks noGrp="1"/>
          </p:cNvSpPr>
          <p:nvPr>
            <p:ph type="sldNum" sz="quarter" idx="12"/>
          </p:nvPr>
        </p:nvSpPr>
        <p:spPr/>
        <p:txBody>
          <a:bodyPr/>
          <a:lstStyle>
            <a:lvl1pPr>
              <a:defRPr/>
            </a:lvl1pPr>
          </a:lstStyle>
          <a:p>
            <a:pPr>
              <a:defRPr/>
            </a:pPr>
            <a:fld id="{9D7DE0F4-BC55-46BF-8339-69016AC150DA}" type="slidenum">
              <a:rPr lang="en-US" altLang="nl-NL"/>
              <a:pPr>
                <a:defRPr/>
              </a:pPr>
              <a:t>‹nr.›</a:t>
            </a:fld>
            <a:endParaRPr lang="en-US" altLang="nl-NL"/>
          </a:p>
        </p:txBody>
      </p:sp>
    </p:spTree>
    <p:extLst>
      <p:ext uri="{BB962C8B-B14F-4D97-AF65-F5344CB8AC3E}">
        <p14:creationId xmlns:p14="http://schemas.microsoft.com/office/powerpoint/2010/main" val="2085268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a:extLst>
              <a:ext uri="{FF2B5EF4-FFF2-40B4-BE49-F238E27FC236}">
                <a16:creationId xmlns:a16="http://schemas.microsoft.com/office/drawing/2014/main" id="{33E3FD4B-5846-4335-B782-1E28B36DAE95}"/>
              </a:ext>
            </a:extLst>
          </p:cNvPr>
          <p:cNvSpPr>
            <a:spLocks noGrp="1"/>
          </p:cNvSpPr>
          <p:nvPr>
            <p:ph type="dt" sz="half" idx="10"/>
          </p:nvPr>
        </p:nvSpPr>
        <p:spPr/>
        <p:txBody>
          <a:bodyPr/>
          <a:lstStyle>
            <a:lvl1pPr>
              <a:defRPr/>
            </a:lvl1pPr>
          </a:lstStyle>
          <a:p>
            <a:pPr>
              <a:defRPr/>
            </a:pPr>
            <a:fld id="{2AA99ED5-BF40-4C7A-924D-60E3551909FD}" type="datetimeFigureOut">
              <a:rPr lang="en-US"/>
              <a:pPr>
                <a:defRPr/>
              </a:pPr>
              <a:t>1/18/2023</a:t>
            </a:fld>
            <a:endParaRPr lang="en-US"/>
          </a:p>
        </p:txBody>
      </p:sp>
      <p:sp>
        <p:nvSpPr>
          <p:cNvPr id="5" name="Footer Placeholder 4">
            <a:extLst>
              <a:ext uri="{FF2B5EF4-FFF2-40B4-BE49-F238E27FC236}">
                <a16:creationId xmlns:a16="http://schemas.microsoft.com/office/drawing/2014/main" id="{B026F7BC-8B84-47C5-A8A2-279A55C771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400C84-A67E-4F22-B686-9689357ED50D}"/>
              </a:ext>
            </a:extLst>
          </p:cNvPr>
          <p:cNvSpPr>
            <a:spLocks noGrp="1"/>
          </p:cNvSpPr>
          <p:nvPr>
            <p:ph type="sldNum" sz="quarter" idx="12"/>
          </p:nvPr>
        </p:nvSpPr>
        <p:spPr/>
        <p:txBody>
          <a:bodyPr/>
          <a:lstStyle>
            <a:lvl1pPr>
              <a:defRPr/>
            </a:lvl1pPr>
          </a:lstStyle>
          <a:p>
            <a:pPr>
              <a:defRPr/>
            </a:pPr>
            <a:fld id="{35D0E411-C376-4824-87BF-58378C17F711}" type="slidenum">
              <a:rPr lang="en-US" altLang="nl-NL"/>
              <a:pPr>
                <a:defRPr/>
              </a:pPr>
              <a:t>‹nr.›</a:t>
            </a:fld>
            <a:endParaRPr lang="en-US" altLang="nl-NL"/>
          </a:p>
        </p:txBody>
      </p:sp>
    </p:spTree>
    <p:extLst>
      <p:ext uri="{BB962C8B-B14F-4D97-AF65-F5344CB8AC3E}">
        <p14:creationId xmlns:p14="http://schemas.microsoft.com/office/powerpoint/2010/main" val="3612593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nl-NL"/>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a:extLst>
              <a:ext uri="{FF2B5EF4-FFF2-40B4-BE49-F238E27FC236}">
                <a16:creationId xmlns:a16="http://schemas.microsoft.com/office/drawing/2014/main" id="{3F105BB3-20A1-4460-AF69-B16DEBE6B546}"/>
              </a:ext>
            </a:extLst>
          </p:cNvPr>
          <p:cNvSpPr>
            <a:spLocks noGrp="1"/>
          </p:cNvSpPr>
          <p:nvPr>
            <p:ph type="dt" sz="half" idx="10"/>
          </p:nvPr>
        </p:nvSpPr>
        <p:spPr/>
        <p:txBody>
          <a:bodyPr/>
          <a:lstStyle>
            <a:lvl1pPr>
              <a:defRPr/>
            </a:lvl1pPr>
          </a:lstStyle>
          <a:p>
            <a:pPr>
              <a:defRPr/>
            </a:pPr>
            <a:fld id="{D98B0854-74E0-420A-88C4-C87E26583D3B}" type="datetimeFigureOut">
              <a:rPr lang="en-US"/>
              <a:pPr>
                <a:defRPr/>
              </a:pPr>
              <a:t>1/18/2023</a:t>
            </a:fld>
            <a:endParaRPr lang="en-US"/>
          </a:p>
        </p:txBody>
      </p:sp>
      <p:sp>
        <p:nvSpPr>
          <p:cNvPr id="5" name="Footer Placeholder 4">
            <a:extLst>
              <a:ext uri="{FF2B5EF4-FFF2-40B4-BE49-F238E27FC236}">
                <a16:creationId xmlns:a16="http://schemas.microsoft.com/office/drawing/2014/main" id="{BBADC064-DBD5-491E-B83D-18B3209D97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C6DCD3-500D-40D8-BB8F-AEDAE9DBBA1A}"/>
              </a:ext>
            </a:extLst>
          </p:cNvPr>
          <p:cNvSpPr>
            <a:spLocks noGrp="1"/>
          </p:cNvSpPr>
          <p:nvPr>
            <p:ph type="sldNum" sz="quarter" idx="12"/>
          </p:nvPr>
        </p:nvSpPr>
        <p:spPr/>
        <p:txBody>
          <a:bodyPr/>
          <a:lstStyle>
            <a:lvl1pPr>
              <a:defRPr/>
            </a:lvl1pPr>
          </a:lstStyle>
          <a:p>
            <a:pPr>
              <a:defRPr/>
            </a:pPr>
            <a:fld id="{8D774EFB-F220-4174-85FC-0188D1B48C0E}" type="slidenum">
              <a:rPr lang="en-US" altLang="nl-NL"/>
              <a:pPr>
                <a:defRPr/>
              </a:pPr>
              <a:t>‹nr.›</a:t>
            </a:fld>
            <a:endParaRPr lang="en-US" altLang="nl-NL"/>
          </a:p>
        </p:txBody>
      </p:sp>
    </p:spTree>
    <p:extLst>
      <p:ext uri="{BB962C8B-B14F-4D97-AF65-F5344CB8AC3E}">
        <p14:creationId xmlns:p14="http://schemas.microsoft.com/office/powerpoint/2010/main" val="345961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a:extLst>
              <a:ext uri="{FF2B5EF4-FFF2-40B4-BE49-F238E27FC236}">
                <a16:creationId xmlns:a16="http://schemas.microsoft.com/office/drawing/2014/main" id="{59ADF4F9-26C6-4DBC-A202-462A4497B0B0}"/>
              </a:ext>
            </a:extLst>
          </p:cNvPr>
          <p:cNvSpPr>
            <a:spLocks noGrp="1"/>
          </p:cNvSpPr>
          <p:nvPr>
            <p:ph type="dt" sz="half" idx="10"/>
          </p:nvPr>
        </p:nvSpPr>
        <p:spPr/>
        <p:txBody>
          <a:bodyPr/>
          <a:lstStyle>
            <a:lvl1pPr>
              <a:defRPr/>
            </a:lvl1pPr>
          </a:lstStyle>
          <a:p>
            <a:pPr>
              <a:defRPr/>
            </a:pPr>
            <a:fld id="{58936961-D873-47F6-9726-8AE9CC81E655}" type="datetimeFigureOut">
              <a:rPr lang="en-US"/>
              <a:pPr>
                <a:defRPr/>
              </a:pPr>
              <a:t>1/18/2023</a:t>
            </a:fld>
            <a:endParaRPr lang="en-US"/>
          </a:p>
        </p:txBody>
      </p:sp>
      <p:sp>
        <p:nvSpPr>
          <p:cNvPr id="5" name="Footer Placeholder 4">
            <a:extLst>
              <a:ext uri="{FF2B5EF4-FFF2-40B4-BE49-F238E27FC236}">
                <a16:creationId xmlns:a16="http://schemas.microsoft.com/office/drawing/2014/main" id="{263035C4-ECEF-4D8D-BF77-91A462230C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A6D858-7366-4A87-B5BF-86183693A179}"/>
              </a:ext>
            </a:extLst>
          </p:cNvPr>
          <p:cNvSpPr>
            <a:spLocks noGrp="1"/>
          </p:cNvSpPr>
          <p:nvPr>
            <p:ph type="sldNum" sz="quarter" idx="12"/>
          </p:nvPr>
        </p:nvSpPr>
        <p:spPr/>
        <p:txBody>
          <a:bodyPr/>
          <a:lstStyle>
            <a:lvl1pPr>
              <a:defRPr/>
            </a:lvl1pPr>
          </a:lstStyle>
          <a:p>
            <a:pPr>
              <a:defRPr/>
            </a:pPr>
            <a:fld id="{BA44CBA6-7995-4522-B4AC-06D41823C652}" type="slidenum">
              <a:rPr lang="en-US" altLang="nl-NL"/>
              <a:pPr>
                <a:defRPr/>
              </a:pPr>
              <a:t>‹nr.›</a:t>
            </a:fld>
            <a:endParaRPr lang="en-US" altLang="nl-NL"/>
          </a:p>
        </p:txBody>
      </p:sp>
    </p:spTree>
    <p:extLst>
      <p:ext uri="{BB962C8B-B14F-4D97-AF65-F5344CB8AC3E}">
        <p14:creationId xmlns:p14="http://schemas.microsoft.com/office/powerpoint/2010/main" val="2798447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nl-NL"/>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Click to edit Master text styles</a:t>
            </a:r>
          </a:p>
        </p:txBody>
      </p:sp>
      <p:sp>
        <p:nvSpPr>
          <p:cNvPr id="4" name="Date Placeholder 3">
            <a:extLst>
              <a:ext uri="{FF2B5EF4-FFF2-40B4-BE49-F238E27FC236}">
                <a16:creationId xmlns:a16="http://schemas.microsoft.com/office/drawing/2014/main" id="{15634E7B-49E8-4F25-951F-0654A42EB046}"/>
              </a:ext>
            </a:extLst>
          </p:cNvPr>
          <p:cNvSpPr>
            <a:spLocks noGrp="1"/>
          </p:cNvSpPr>
          <p:nvPr>
            <p:ph type="dt" sz="half" idx="10"/>
          </p:nvPr>
        </p:nvSpPr>
        <p:spPr/>
        <p:txBody>
          <a:bodyPr/>
          <a:lstStyle>
            <a:lvl1pPr>
              <a:defRPr/>
            </a:lvl1pPr>
          </a:lstStyle>
          <a:p>
            <a:pPr>
              <a:defRPr/>
            </a:pPr>
            <a:fld id="{10F4218E-0877-423D-8447-8415A931C54B}" type="datetimeFigureOut">
              <a:rPr lang="en-US"/>
              <a:pPr>
                <a:defRPr/>
              </a:pPr>
              <a:t>1/18/2023</a:t>
            </a:fld>
            <a:endParaRPr lang="en-US"/>
          </a:p>
        </p:txBody>
      </p:sp>
      <p:sp>
        <p:nvSpPr>
          <p:cNvPr id="5" name="Footer Placeholder 4">
            <a:extLst>
              <a:ext uri="{FF2B5EF4-FFF2-40B4-BE49-F238E27FC236}">
                <a16:creationId xmlns:a16="http://schemas.microsoft.com/office/drawing/2014/main" id="{437D7719-5761-415A-BF73-DD381E9FEC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DD8F88-8F1F-4BE1-8416-70B1B138075B}"/>
              </a:ext>
            </a:extLst>
          </p:cNvPr>
          <p:cNvSpPr>
            <a:spLocks noGrp="1"/>
          </p:cNvSpPr>
          <p:nvPr>
            <p:ph type="sldNum" sz="quarter" idx="12"/>
          </p:nvPr>
        </p:nvSpPr>
        <p:spPr/>
        <p:txBody>
          <a:bodyPr/>
          <a:lstStyle>
            <a:lvl1pPr>
              <a:defRPr/>
            </a:lvl1pPr>
          </a:lstStyle>
          <a:p>
            <a:pPr>
              <a:defRPr/>
            </a:pPr>
            <a:fld id="{8D31D5E3-104D-4C38-9A0B-370FD793D47E}" type="slidenum">
              <a:rPr lang="en-US" altLang="nl-NL"/>
              <a:pPr>
                <a:defRPr/>
              </a:pPr>
              <a:t>‹nr.›</a:t>
            </a:fld>
            <a:endParaRPr lang="en-US" altLang="nl-NL"/>
          </a:p>
        </p:txBody>
      </p:sp>
    </p:spTree>
    <p:extLst>
      <p:ext uri="{BB962C8B-B14F-4D97-AF65-F5344CB8AC3E}">
        <p14:creationId xmlns:p14="http://schemas.microsoft.com/office/powerpoint/2010/main" val="4291715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3">
            <a:extLst>
              <a:ext uri="{FF2B5EF4-FFF2-40B4-BE49-F238E27FC236}">
                <a16:creationId xmlns:a16="http://schemas.microsoft.com/office/drawing/2014/main" id="{D50A2EE5-99CE-49B5-A6B7-0AFECA00560F}"/>
              </a:ext>
            </a:extLst>
          </p:cNvPr>
          <p:cNvSpPr>
            <a:spLocks noGrp="1"/>
          </p:cNvSpPr>
          <p:nvPr>
            <p:ph type="dt" sz="half" idx="10"/>
          </p:nvPr>
        </p:nvSpPr>
        <p:spPr/>
        <p:txBody>
          <a:bodyPr/>
          <a:lstStyle>
            <a:lvl1pPr>
              <a:defRPr/>
            </a:lvl1pPr>
          </a:lstStyle>
          <a:p>
            <a:pPr>
              <a:defRPr/>
            </a:pPr>
            <a:fld id="{34F9D6B2-1E24-4EA0-A891-604FAA2A2768}" type="datetimeFigureOut">
              <a:rPr lang="en-US"/>
              <a:pPr>
                <a:defRPr/>
              </a:pPr>
              <a:t>1/18/2023</a:t>
            </a:fld>
            <a:endParaRPr lang="en-US"/>
          </a:p>
        </p:txBody>
      </p:sp>
      <p:sp>
        <p:nvSpPr>
          <p:cNvPr id="6" name="Footer Placeholder 4">
            <a:extLst>
              <a:ext uri="{FF2B5EF4-FFF2-40B4-BE49-F238E27FC236}">
                <a16:creationId xmlns:a16="http://schemas.microsoft.com/office/drawing/2014/main" id="{589763A5-A12A-40F0-A6E2-CEA835840B9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40C505-4020-4D14-87B5-9021BEBA3965}"/>
              </a:ext>
            </a:extLst>
          </p:cNvPr>
          <p:cNvSpPr>
            <a:spLocks noGrp="1"/>
          </p:cNvSpPr>
          <p:nvPr>
            <p:ph type="sldNum" sz="quarter" idx="12"/>
          </p:nvPr>
        </p:nvSpPr>
        <p:spPr/>
        <p:txBody>
          <a:bodyPr/>
          <a:lstStyle>
            <a:lvl1pPr>
              <a:defRPr/>
            </a:lvl1pPr>
          </a:lstStyle>
          <a:p>
            <a:pPr>
              <a:defRPr/>
            </a:pPr>
            <a:fld id="{87626AF6-598B-49B2-B8EB-32683D20502F}" type="slidenum">
              <a:rPr lang="en-US" altLang="nl-NL"/>
              <a:pPr>
                <a:defRPr/>
              </a:pPr>
              <a:t>‹nr.›</a:t>
            </a:fld>
            <a:endParaRPr lang="en-US" altLang="nl-NL"/>
          </a:p>
        </p:txBody>
      </p:sp>
    </p:spTree>
    <p:extLst>
      <p:ext uri="{BB962C8B-B14F-4D97-AF65-F5344CB8AC3E}">
        <p14:creationId xmlns:p14="http://schemas.microsoft.com/office/powerpoint/2010/main" val="416054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nl-NL"/>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3">
            <a:extLst>
              <a:ext uri="{FF2B5EF4-FFF2-40B4-BE49-F238E27FC236}">
                <a16:creationId xmlns:a16="http://schemas.microsoft.com/office/drawing/2014/main" id="{E08C616E-0BA6-4A5F-93CA-505EDBE3A612}"/>
              </a:ext>
            </a:extLst>
          </p:cNvPr>
          <p:cNvSpPr>
            <a:spLocks noGrp="1"/>
          </p:cNvSpPr>
          <p:nvPr>
            <p:ph type="dt" sz="half" idx="10"/>
          </p:nvPr>
        </p:nvSpPr>
        <p:spPr/>
        <p:txBody>
          <a:bodyPr/>
          <a:lstStyle>
            <a:lvl1pPr>
              <a:defRPr/>
            </a:lvl1pPr>
          </a:lstStyle>
          <a:p>
            <a:pPr>
              <a:defRPr/>
            </a:pPr>
            <a:fld id="{DDA892BE-A896-41EE-80A0-5F35E848312B}" type="datetimeFigureOut">
              <a:rPr lang="en-US"/>
              <a:pPr>
                <a:defRPr/>
              </a:pPr>
              <a:t>1/18/2023</a:t>
            </a:fld>
            <a:endParaRPr lang="en-US"/>
          </a:p>
        </p:txBody>
      </p:sp>
      <p:sp>
        <p:nvSpPr>
          <p:cNvPr id="8" name="Footer Placeholder 4">
            <a:extLst>
              <a:ext uri="{FF2B5EF4-FFF2-40B4-BE49-F238E27FC236}">
                <a16:creationId xmlns:a16="http://schemas.microsoft.com/office/drawing/2014/main" id="{4C68C254-C9EE-44B5-924A-D8D29CCBB5C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21E7A3C-F6A9-4978-9FE3-3FAA6AD539DD}"/>
              </a:ext>
            </a:extLst>
          </p:cNvPr>
          <p:cNvSpPr>
            <a:spLocks noGrp="1"/>
          </p:cNvSpPr>
          <p:nvPr>
            <p:ph type="sldNum" sz="quarter" idx="12"/>
          </p:nvPr>
        </p:nvSpPr>
        <p:spPr/>
        <p:txBody>
          <a:bodyPr/>
          <a:lstStyle>
            <a:lvl1pPr>
              <a:defRPr/>
            </a:lvl1pPr>
          </a:lstStyle>
          <a:p>
            <a:pPr>
              <a:defRPr/>
            </a:pPr>
            <a:fld id="{FA6CE666-555C-46E3-8E04-60658035C722}" type="slidenum">
              <a:rPr lang="en-US" altLang="nl-NL"/>
              <a:pPr>
                <a:defRPr/>
              </a:pPr>
              <a:t>‹nr.›</a:t>
            </a:fld>
            <a:endParaRPr lang="en-US" altLang="nl-NL"/>
          </a:p>
        </p:txBody>
      </p:sp>
    </p:spTree>
    <p:extLst>
      <p:ext uri="{BB962C8B-B14F-4D97-AF65-F5344CB8AC3E}">
        <p14:creationId xmlns:p14="http://schemas.microsoft.com/office/powerpoint/2010/main" val="37863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Date Placeholder 3">
            <a:extLst>
              <a:ext uri="{FF2B5EF4-FFF2-40B4-BE49-F238E27FC236}">
                <a16:creationId xmlns:a16="http://schemas.microsoft.com/office/drawing/2014/main" id="{7E368690-731C-43A1-BB90-54379E53346A}"/>
              </a:ext>
            </a:extLst>
          </p:cNvPr>
          <p:cNvSpPr>
            <a:spLocks noGrp="1"/>
          </p:cNvSpPr>
          <p:nvPr>
            <p:ph type="dt" sz="half" idx="10"/>
          </p:nvPr>
        </p:nvSpPr>
        <p:spPr/>
        <p:txBody>
          <a:bodyPr/>
          <a:lstStyle>
            <a:lvl1pPr>
              <a:defRPr/>
            </a:lvl1pPr>
          </a:lstStyle>
          <a:p>
            <a:pPr>
              <a:defRPr/>
            </a:pPr>
            <a:fld id="{DC374735-635B-4429-87CF-3AFE65971B94}" type="datetimeFigureOut">
              <a:rPr lang="en-US"/>
              <a:pPr>
                <a:defRPr/>
              </a:pPr>
              <a:t>1/18/2023</a:t>
            </a:fld>
            <a:endParaRPr lang="en-US"/>
          </a:p>
        </p:txBody>
      </p:sp>
      <p:sp>
        <p:nvSpPr>
          <p:cNvPr id="4" name="Footer Placeholder 4">
            <a:extLst>
              <a:ext uri="{FF2B5EF4-FFF2-40B4-BE49-F238E27FC236}">
                <a16:creationId xmlns:a16="http://schemas.microsoft.com/office/drawing/2014/main" id="{122D9672-0D61-475A-893D-0C0E3252FEB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B77413D-1466-4EDA-9D8D-0AED83C79B39}"/>
              </a:ext>
            </a:extLst>
          </p:cNvPr>
          <p:cNvSpPr>
            <a:spLocks noGrp="1"/>
          </p:cNvSpPr>
          <p:nvPr>
            <p:ph type="sldNum" sz="quarter" idx="12"/>
          </p:nvPr>
        </p:nvSpPr>
        <p:spPr/>
        <p:txBody>
          <a:bodyPr/>
          <a:lstStyle>
            <a:lvl1pPr>
              <a:defRPr/>
            </a:lvl1pPr>
          </a:lstStyle>
          <a:p>
            <a:pPr>
              <a:defRPr/>
            </a:pPr>
            <a:fld id="{36BF86B7-FE11-476A-8A10-2F8CCBE8BF85}" type="slidenum">
              <a:rPr lang="en-US" altLang="nl-NL"/>
              <a:pPr>
                <a:defRPr/>
              </a:pPr>
              <a:t>‹nr.›</a:t>
            </a:fld>
            <a:endParaRPr lang="en-US" altLang="nl-NL"/>
          </a:p>
        </p:txBody>
      </p:sp>
    </p:spTree>
    <p:extLst>
      <p:ext uri="{BB962C8B-B14F-4D97-AF65-F5344CB8AC3E}">
        <p14:creationId xmlns:p14="http://schemas.microsoft.com/office/powerpoint/2010/main" val="812397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1F6961C-6114-4DA6-87B3-03C7ABFA73E5}"/>
              </a:ext>
            </a:extLst>
          </p:cNvPr>
          <p:cNvSpPr>
            <a:spLocks noGrp="1"/>
          </p:cNvSpPr>
          <p:nvPr>
            <p:ph type="dt" sz="half" idx="10"/>
          </p:nvPr>
        </p:nvSpPr>
        <p:spPr/>
        <p:txBody>
          <a:bodyPr/>
          <a:lstStyle>
            <a:lvl1pPr>
              <a:defRPr/>
            </a:lvl1pPr>
          </a:lstStyle>
          <a:p>
            <a:pPr>
              <a:defRPr/>
            </a:pPr>
            <a:fld id="{449C44C8-BC8E-4594-BEAE-C08C30ABD083}" type="datetimeFigureOut">
              <a:rPr lang="en-US"/>
              <a:pPr>
                <a:defRPr/>
              </a:pPr>
              <a:t>1/18/2023</a:t>
            </a:fld>
            <a:endParaRPr lang="en-US"/>
          </a:p>
        </p:txBody>
      </p:sp>
      <p:sp>
        <p:nvSpPr>
          <p:cNvPr id="3" name="Footer Placeholder 4">
            <a:extLst>
              <a:ext uri="{FF2B5EF4-FFF2-40B4-BE49-F238E27FC236}">
                <a16:creationId xmlns:a16="http://schemas.microsoft.com/office/drawing/2014/main" id="{2E345817-FBB9-4298-8AB9-7224039E2C1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C101044-8388-452F-8D4E-CB813C32C4ED}"/>
              </a:ext>
            </a:extLst>
          </p:cNvPr>
          <p:cNvSpPr>
            <a:spLocks noGrp="1"/>
          </p:cNvSpPr>
          <p:nvPr>
            <p:ph type="sldNum" sz="quarter" idx="12"/>
          </p:nvPr>
        </p:nvSpPr>
        <p:spPr/>
        <p:txBody>
          <a:bodyPr/>
          <a:lstStyle>
            <a:lvl1pPr>
              <a:defRPr/>
            </a:lvl1pPr>
          </a:lstStyle>
          <a:p>
            <a:pPr>
              <a:defRPr/>
            </a:pPr>
            <a:fld id="{8C0A759C-1149-433B-AFB0-5A476CFE9CEB}" type="slidenum">
              <a:rPr lang="en-US" altLang="nl-NL"/>
              <a:pPr>
                <a:defRPr/>
              </a:pPr>
              <a:t>‹nr.›</a:t>
            </a:fld>
            <a:endParaRPr lang="en-US" altLang="nl-NL"/>
          </a:p>
        </p:txBody>
      </p:sp>
    </p:spTree>
    <p:extLst>
      <p:ext uri="{BB962C8B-B14F-4D97-AF65-F5344CB8AC3E}">
        <p14:creationId xmlns:p14="http://schemas.microsoft.com/office/powerpoint/2010/main" val="2433118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3">
            <a:extLst>
              <a:ext uri="{FF2B5EF4-FFF2-40B4-BE49-F238E27FC236}">
                <a16:creationId xmlns:a16="http://schemas.microsoft.com/office/drawing/2014/main" id="{483555B0-E2BE-48DC-803D-11DC3DAA44C4}"/>
              </a:ext>
            </a:extLst>
          </p:cNvPr>
          <p:cNvSpPr>
            <a:spLocks noGrp="1"/>
          </p:cNvSpPr>
          <p:nvPr>
            <p:ph type="dt" sz="half" idx="10"/>
          </p:nvPr>
        </p:nvSpPr>
        <p:spPr/>
        <p:txBody>
          <a:bodyPr/>
          <a:lstStyle>
            <a:lvl1pPr>
              <a:defRPr/>
            </a:lvl1pPr>
          </a:lstStyle>
          <a:p>
            <a:pPr>
              <a:defRPr/>
            </a:pPr>
            <a:fld id="{39BDB367-B931-435E-8AE2-BF3E096C9408}" type="datetimeFigureOut">
              <a:rPr lang="en-US"/>
              <a:pPr>
                <a:defRPr/>
              </a:pPr>
              <a:t>1/18/2023</a:t>
            </a:fld>
            <a:endParaRPr lang="en-US"/>
          </a:p>
        </p:txBody>
      </p:sp>
      <p:sp>
        <p:nvSpPr>
          <p:cNvPr id="6" name="Footer Placeholder 4">
            <a:extLst>
              <a:ext uri="{FF2B5EF4-FFF2-40B4-BE49-F238E27FC236}">
                <a16:creationId xmlns:a16="http://schemas.microsoft.com/office/drawing/2014/main" id="{711F6689-DBB4-4F55-99EA-D7696AAC8A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A8C9860-5F9E-4A35-BB7E-5F2C53801D9D}"/>
              </a:ext>
            </a:extLst>
          </p:cNvPr>
          <p:cNvSpPr>
            <a:spLocks noGrp="1"/>
          </p:cNvSpPr>
          <p:nvPr>
            <p:ph type="sldNum" sz="quarter" idx="12"/>
          </p:nvPr>
        </p:nvSpPr>
        <p:spPr/>
        <p:txBody>
          <a:bodyPr/>
          <a:lstStyle>
            <a:lvl1pPr>
              <a:defRPr/>
            </a:lvl1pPr>
          </a:lstStyle>
          <a:p>
            <a:pPr>
              <a:defRPr/>
            </a:pPr>
            <a:fld id="{FCE5575B-D517-4AEE-8D34-CA8632B3A2B0}" type="slidenum">
              <a:rPr lang="en-US" altLang="nl-NL"/>
              <a:pPr>
                <a:defRPr/>
              </a:pPr>
              <a:t>‹nr.›</a:t>
            </a:fld>
            <a:endParaRPr lang="en-US" altLang="nl-NL"/>
          </a:p>
        </p:txBody>
      </p:sp>
    </p:spTree>
    <p:extLst>
      <p:ext uri="{BB962C8B-B14F-4D97-AF65-F5344CB8AC3E}">
        <p14:creationId xmlns:p14="http://schemas.microsoft.com/office/powerpoint/2010/main" val="978964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nl-NL"/>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3">
            <a:extLst>
              <a:ext uri="{FF2B5EF4-FFF2-40B4-BE49-F238E27FC236}">
                <a16:creationId xmlns:a16="http://schemas.microsoft.com/office/drawing/2014/main" id="{3EF7AA13-8FB4-41AA-8941-BD6B0C155E32}"/>
              </a:ext>
            </a:extLst>
          </p:cNvPr>
          <p:cNvSpPr>
            <a:spLocks noGrp="1"/>
          </p:cNvSpPr>
          <p:nvPr>
            <p:ph type="dt" sz="half" idx="10"/>
          </p:nvPr>
        </p:nvSpPr>
        <p:spPr/>
        <p:txBody>
          <a:bodyPr/>
          <a:lstStyle>
            <a:lvl1pPr>
              <a:defRPr/>
            </a:lvl1pPr>
          </a:lstStyle>
          <a:p>
            <a:pPr>
              <a:defRPr/>
            </a:pPr>
            <a:fld id="{8075F062-747A-4BD4-A2BF-454327625BEA}" type="datetimeFigureOut">
              <a:rPr lang="en-US"/>
              <a:pPr>
                <a:defRPr/>
              </a:pPr>
              <a:t>1/18/2023</a:t>
            </a:fld>
            <a:endParaRPr lang="en-US"/>
          </a:p>
        </p:txBody>
      </p:sp>
      <p:sp>
        <p:nvSpPr>
          <p:cNvPr id="6" name="Footer Placeholder 4">
            <a:extLst>
              <a:ext uri="{FF2B5EF4-FFF2-40B4-BE49-F238E27FC236}">
                <a16:creationId xmlns:a16="http://schemas.microsoft.com/office/drawing/2014/main" id="{6935FE25-D947-4600-952E-89B4E68CC4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C2A0E7-5467-49DB-84AE-BAAAF086976E}"/>
              </a:ext>
            </a:extLst>
          </p:cNvPr>
          <p:cNvSpPr>
            <a:spLocks noGrp="1"/>
          </p:cNvSpPr>
          <p:nvPr>
            <p:ph type="sldNum" sz="quarter" idx="12"/>
          </p:nvPr>
        </p:nvSpPr>
        <p:spPr/>
        <p:txBody>
          <a:bodyPr/>
          <a:lstStyle>
            <a:lvl1pPr>
              <a:defRPr/>
            </a:lvl1pPr>
          </a:lstStyle>
          <a:p>
            <a:pPr>
              <a:defRPr/>
            </a:pPr>
            <a:fld id="{B49D257D-947B-4239-A8BA-694BD5C72E2B}" type="slidenum">
              <a:rPr lang="en-US" altLang="nl-NL"/>
              <a:pPr>
                <a:defRPr/>
              </a:pPr>
              <a:t>‹nr.›</a:t>
            </a:fld>
            <a:endParaRPr lang="en-US" altLang="nl-NL"/>
          </a:p>
        </p:txBody>
      </p:sp>
    </p:spTree>
    <p:extLst>
      <p:ext uri="{BB962C8B-B14F-4D97-AF65-F5344CB8AC3E}">
        <p14:creationId xmlns:p14="http://schemas.microsoft.com/office/powerpoint/2010/main" val="2079597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B2D7713-F95C-4D66-9857-35F140B5EE27}"/>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Click to edit Master title style</a:t>
            </a:r>
            <a:endParaRPr lang="en-US" altLang="nl-NL"/>
          </a:p>
        </p:txBody>
      </p:sp>
      <p:sp>
        <p:nvSpPr>
          <p:cNvPr id="1027" name="Text Placeholder 2">
            <a:extLst>
              <a:ext uri="{FF2B5EF4-FFF2-40B4-BE49-F238E27FC236}">
                <a16:creationId xmlns:a16="http://schemas.microsoft.com/office/drawing/2014/main" id="{BCEA4690-81F7-4255-B328-F07F177E8991}"/>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Click to edit Master text styles</a:t>
            </a:r>
          </a:p>
          <a:p>
            <a:pPr lvl="1"/>
            <a:r>
              <a:rPr lang="nl-NL" altLang="nl-NL"/>
              <a:t>Second level</a:t>
            </a:r>
          </a:p>
          <a:p>
            <a:pPr lvl="2"/>
            <a:r>
              <a:rPr lang="nl-NL" altLang="nl-NL"/>
              <a:t>Third level</a:t>
            </a:r>
          </a:p>
          <a:p>
            <a:pPr lvl="3"/>
            <a:r>
              <a:rPr lang="nl-NL" altLang="nl-NL"/>
              <a:t>Fourth level</a:t>
            </a:r>
          </a:p>
          <a:p>
            <a:pPr lvl="4"/>
            <a:r>
              <a:rPr lang="nl-NL" altLang="nl-NL"/>
              <a:t>Fifth level</a:t>
            </a:r>
            <a:endParaRPr lang="en-US" altLang="nl-NL"/>
          </a:p>
        </p:txBody>
      </p:sp>
      <p:sp>
        <p:nvSpPr>
          <p:cNvPr id="4" name="Date Placeholder 3">
            <a:extLst>
              <a:ext uri="{FF2B5EF4-FFF2-40B4-BE49-F238E27FC236}">
                <a16:creationId xmlns:a16="http://schemas.microsoft.com/office/drawing/2014/main" id="{60593026-6EB0-4C49-B4DB-8A3817B9FA9A}"/>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0401BFF-21E1-47F5-85FE-4B17B2C1D011}" type="datetimeFigureOut">
              <a:rPr lang="en-US"/>
              <a:pPr>
                <a:defRPr/>
              </a:pPr>
              <a:t>1/18/2023</a:t>
            </a:fld>
            <a:endParaRPr lang="en-US"/>
          </a:p>
        </p:txBody>
      </p:sp>
      <p:sp>
        <p:nvSpPr>
          <p:cNvPr id="5" name="Footer Placeholder 4">
            <a:extLst>
              <a:ext uri="{FF2B5EF4-FFF2-40B4-BE49-F238E27FC236}">
                <a16:creationId xmlns:a16="http://schemas.microsoft.com/office/drawing/2014/main" id="{15C5F3D9-D621-49A6-81F5-2A6B9823BE5E}"/>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E9A4BAD-C233-40EE-B3C4-C0D2C50359ED}"/>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77D8BA4-F2B8-4C64-B957-539A214E081B}" type="slidenum">
              <a:rPr lang="en-US" altLang="nl-NL"/>
              <a:pPr>
                <a:defRPr/>
              </a:pPr>
              <a:t>‹nr.›</a:t>
            </a:fld>
            <a:endParaRPr lang="en-US"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2.png"/><Relationship Id="rId21" Type="http://schemas.openxmlformats.org/officeDocument/2006/relationships/image" Target="../media/image31.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6.xml"/><Relationship Id="rId16" Type="http://schemas.openxmlformats.org/officeDocument/2006/relationships/image" Target="../media/image27.png"/><Relationship Id="rId20"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4.jpe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4.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0.svg"/><Relationship Id="rId1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28.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notesSlide" Target="../notesSlides/notesSlide8.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8.svg"/><Relationship Id="rId5" Type="http://schemas.openxmlformats.org/officeDocument/2006/relationships/image" Target="../media/image4.jpeg"/><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36.svg"/><Relationship Id="rId4" Type="http://schemas.openxmlformats.org/officeDocument/2006/relationships/image" Target="../media/image3.png"/><Relationship Id="rId9" Type="http://schemas.openxmlformats.org/officeDocument/2006/relationships/image" Target="../media/image30.sv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hyperlink" Target="http://www.provincie-utrecht.nl/loket/ter-inzag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F3830AF-1703-4F4E-A818-B4CFA48E5B3C}"/>
              </a:ext>
            </a:extLst>
          </p:cNvPr>
          <p:cNvPicPr>
            <a:picLocks noChangeAspect="1"/>
          </p:cNvPicPr>
          <p:nvPr/>
        </p:nvPicPr>
        <p:blipFill>
          <a:blip r:embed="rId3"/>
          <a:stretch>
            <a:fillRect/>
          </a:stretch>
        </p:blipFill>
        <p:spPr>
          <a:xfrm>
            <a:off x="0" y="0"/>
            <a:ext cx="9144000" cy="5143500"/>
          </a:xfrm>
          <a:prstGeom prst="rect">
            <a:avLst/>
          </a:prstGeom>
        </p:spPr>
      </p:pic>
      <p:sp>
        <p:nvSpPr>
          <p:cNvPr id="8" name="TextBox 6">
            <a:extLst>
              <a:ext uri="{FF2B5EF4-FFF2-40B4-BE49-F238E27FC236}">
                <a16:creationId xmlns:a16="http://schemas.microsoft.com/office/drawing/2014/main" id="{E19FF01D-C901-4CA4-84F1-A8F862AD7168}"/>
              </a:ext>
            </a:extLst>
          </p:cNvPr>
          <p:cNvSpPr txBox="1">
            <a:spLocks noChangeArrowheads="1"/>
          </p:cNvSpPr>
          <p:nvPr/>
        </p:nvSpPr>
        <p:spPr bwMode="auto">
          <a:xfrm>
            <a:off x="547058" y="2424771"/>
            <a:ext cx="679837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chemeClr val="bg1"/>
                </a:solidFill>
                <a:latin typeface="Arial" panose="020B0604020202020204" pitchFamily="34" charset="0"/>
                <a:ea typeface="Arial MT Md"/>
                <a:cs typeface="Arial" panose="020B0604020202020204" pitchFamily="34" charset="0"/>
              </a:rPr>
              <a:t>Informatiebijeenkomst ontwerp Projectplan en MER dijkversterking WAM 18 januari 2023</a:t>
            </a:r>
            <a:endParaRPr lang="en-US" altLang="nl-NL" sz="2000" dirty="0">
              <a:solidFill>
                <a:schemeClr val="bg1"/>
              </a:solidFill>
              <a:latin typeface="Arial" panose="020B0604020202020204" pitchFamily="34" charset="0"/>
              <a:ea typeface="Arial MT Md"/>
              <a:cs typeface="Arial" panose="020B0604020202020204" pitchFamily="34" charset="0"/>
            </a:endParaRPr>
          </a:p>
        </p:txBody>
      </p:sp>
    </p:spTree>
    <p:extLst>
      <p:ext uri="{BB962C8B-B14F-4D97-AF65-F5344CB8AC3E}">
        <p14:creationId xmlns:p14="http://schemas.microsoft.com/office/powerpoint/2010/main" val="1255214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185363" y="1204592"/>
            <a:ext cx="160565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Plankaart: </a:t>
            </a:r>
          </a:p>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7 kaartbladen</a:t>
            </a:r>
          </a:p>
        </p:txBody>
      </p:sp>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471488" y="1820145"/>
            <a:ext cx="63222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endParaRPr lang="is-IS" altLang="nl-NL" sz="1400" dirty="0">
              <a:latin typeface="Arial" panose="020B0604020202020204" pitchFamily="34" charset="0"/>
              <a:ea typeface="Arial MT Lt"/>
              <a:cs typeface="Arial" panose="020B0604020202020204" pitchFamily="34" charset="0"/>
            </a:endParaRPr>
          </a:p>
          <a:p>
            <a:pPr marL="0" indent="0" eaLnBrk="1" hangingPunct="1">
              <a:spcBef>
                <a:spcPct val="0"/>
              </a:spcBef>
              <a:buNone/>
            </a:pPr>
            <a:endParaRPr lang="is-IS" altLang="nl-NL" sz="1400" dirty="0">
              <a:solidFill>
                <a:schemeClr val="accent1"/>
              </a:solidFill>
              <a:latin typeface="Trebuchet MS" panose="020B0603020202020204" pitchFamily="34" charset="0"/>
              <a:ea typeface="Arial MT Lt"/>
              <a:cs typeface="Arial MT Lt"/>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BC03127D-82E0-015E-1320-7E11D954EEFA}"/>
              </a:ext>
            </a:extLst>
          </p:cNvPr>
          <p:cNvPicPr>
            <a:picLocks noChangeAspect="1"/>
          </p:cNvPicPr>
          <p:nvPr/>
        </p:nvPicPr>
        <p:blipFill>
          <a:blip r:embed="rId5"/>
          <a:stretch>
            <a:fillRect/>
          </a:stretch>
        </p:blipFill>
        <p:spPr>
          <a:xfrm>
            <a:off x="1864476" y="0"/>
            <a:ext cx="7296987" cy="5143500"/>
          </a:xfrm>
          <a:prstGeom prst="rect">
            <a:avLst/>
          </a:prstGeom>
        </p:spPr>
      </p:pic>
    </p:spTree>
    <p:extLst>
      <p:ext uri="{BB962C8B-B14F-4D97-AF65-F5344CB8AC3E}">
        <p14:creationId xmlns:p14="http://schemas.microsoft.com/office/powerpoint/2010/main" val="753456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185363" y="1204592"/>
            <a:ext cx="144836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Plankaart: legenda</a:t>
            </a:r>
          </a:p>
        </p:txBody>
      </p:sp>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471488" y="1820145"/>
            <a:ext cx="63222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endParaRPr lang="is-IS" altLang="nl-NL" sz="1400" dirty="0">
              <a:latin typeface="Arial" panose="020B0604020202020204" pitchFamily="34" charset="0"/>
              <a:ea typeface="Arial MT Lt"/>
              <a:cs typeface="Arial" panose="020B0604020202020204" pitchFamily="34" charset="0"/>
            </a:endParaRPr>
          </a:p>
          <a:p>
            <a:pPr marL="0" indent="0" eaLnBrk="1" hangingPunct="1">
              <a:spcBef>
                <a:spcPct val="0"/>
              </a:spcBef>
              <a:buNone/>
            </a:pPr>
            <a:endParaRPr lang="is-IS" altLang="nl-NL" sz="1400" dirty="0">
              <a:solidFill>
                <a:schemeClr val="accent1"/>
              </a:solidFill>
              <a:latin typeface="Trebuchet MS" panose="020B0603020202020204" pitchFamily="34" charset="0"/>
              <a:ea typeface="Arial MT Lt"/>
              <a:cs typeface="Arial MT Lt"/>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92296A59-8EA0-0BA7-69A9-683D833C39FE}"/>
              </a:ext>
            </a:extLst>
          </p:cNvPr>
          <p:cNvPicPr>
            <a:picLocks noChangeAspect="1"/>
          </p:cNvPicPr>
          <p:nvPr/>
        </p:nvPicPr>
        <p:blipFill>
          <a:blip r:embed="rId5"/>
          <a:stretch>
            <a:fillRect/>
          </a:stretch>
        </p:blipFill>
        <p:spPr>
          <a:xfrm>
            <a:off x="1578350" y="2036120"/>
            <a:ext cx="7510399" cy="2722261"/>
          </a:xfrm>
          <a:prstGeom prst="rect">
            <a:avLst/>
          </a:prstGeom>
        </p:spPr>
      </p:pic>
    </p:spTree>
    <p:extLst>
      <p:ext uri="{BB962C8B-B14F-4D97-AF65-F5344CB8AC3E}">
        <p14:creationId xmlns:p14="http://schemas.microsoft.com/office/powerpoint/2010/main" val="4042509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185363" y="1204592"/>
            <a:ext cx="1448365"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Plankaart</a:t>
            </a:r>
            <a:r>
              <a:rPr lang="nl-NL" altLang="nl-NL" sz="2000">
                <a:solidFill>
                  <a:srgbClr val="0070BA"/>
                </a:solidFill>
                <a:latin typeface="Arial" panose="020B0604020202020204" pitchFamily="34" charset="0"/>
                <a:ea typeface="Arial MT Md"/>
                <a:cs typeface="Arial" panose="020B0604020202020204" pitchFamily="34" charset="0"/>
              </a:rPr>
              <a:t>: tijdelijke maatregelen</a:t>
            </a:r>
            <a:r>
              <a:rPr lang="nl-NL" altLang="nl-NL" sz="2000" dirty="0">
                <a:solidFill>
                  <a:srgbClr val="0070BA"/>
                </a:solidFill>
                <a:latin typeface="Arial" panose="020B0604020202020204" pitchFamily="34" charset="0"/>
                <a:ea typeface="Arial MT Md"/>
                <a:cs typeface="Arial" panose="020B0604020202020204" pitchFamily="34" charset="0"/>
              </a:rPr>
              <a:t> zoals werkstroken</a:t>
            </a:r>
          </a:p>
        </p:txBody>
      </p:sp>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500063" y="1820145"/>
            <a:ext cx="63222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endParaRPr lang="is-IS" altLang="nl-NL" sz="1400" dirty="0">
              <a:latin typeface="Arial" panose="020B0604020202020204" pitchFamily="34" charset="0"/>
              <a:ea typeface="Arial MT Lt"/>
              <a:cs typeface="Arial" panose="020B0604020202020204" pitchFamily="34" charset="0"/>
            </a:endParaRPr>
          </a:p>
          <a:p>
            <a:pPr marL="0" indent="0" eaLnBrk="1" hangingPunct="1">
              <a:spcBef>
                <a:spcPct val="0"/>
              </a:spcBef>
              <a:buNone/>
            </a:pPr>
            <a:endParaRPr lang="is-IS" altLang="nl-NL" sz="1400" dirty="0">
              <a:solidFill>
                <a:schemeClr val="accent1"/>
              </a:solidFill>
              <a:latin typeface="Trebuchet MS" panose="020B0603020202020204" pitchFamily="34" charset="0"/>
              <a:ea typeface="Arial MT Lt"/>
              <a:cs typeface="Arial MT Lt"/>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a:extLst>
              <a:ext uri="{FF2B5EF4-FFF2-40B4-BE49-F238E27FC236}">
                <a16:creationId xmlns:a16="http://schemas.microsoft.com/office/drawing/2014/main" id="{CF7426C9-D033-B25F-2BFE-46EF5385C29A}"/>
              </a:ext>
            </a:extLst>
          </p:cNvPr>
          <p:cNvPicPr>
            <a:picLocks noChangeAspect="1"/>
          </p:cNvPicPr>
          <p:nvPr/>
        </p:nvPicPr>
        <p:blipFill>
          <a:blip r:embed="rId5"/>
          <a:stretch>
            <a:fillRect/>
          </a:stretch>
        </p:blipFill>
        <p:spPr>
          <a:xfrm>
            <a:off x="2071687" y="0"/>
            <a:ext cx="7072313" cy="5143500"/>
          </a:xfrm>
          <a:prstGeom prst="rect">
            <a:avLst/>
          </a:prstGeom>
        </p:spPr>
      </p:pic>
    </p:spTree>
    <p:extLst>
      <p:ext uri="{BB962C8B-B14F-4D97-AF65-F5344CB8AC3E}">
        <p14:creationId xmlns:p14="http://schemas.microsoft.com/office/powerpoint/2010/main" val="3095597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185363" y="1204592"/>
            <a:ext cx="191013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Plankaart: dwarsprofielen</a:t>
            </a:r>
          </a:p>
        </p:txBody>
      </p:sp>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471488" y="1820145"/>
            <a:ext cx="63222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endParaRPr lang="is-IS" altLang="nl-NL" sz="1400" dirty="0">
              <a:latin typeface="Arial" panose="020B0604020202020204" pitchFamily="34" charset="0"/>
              <a:ea typeface="Arial MT Lt"/>
              <a:cs typeface="Arial" panose="020B0604020202020204" pitchFamily="34" charset="0"/>
            </a:endParaRPr>
          </a:p>
          <a:p>
            <a:pPr marL="0" indent="0" eaLnBrk="1" hangingPunct="1">
              <a:spcBef>
                <a:spcPct val="0"/>
              </a:spcBef>
              <a:buNone/>
            </a:pPr>
            <a:endParaRPr lang="is-IS" altLang="nl-NL" sz="1400" dirty="0">
              <a:solidFill>
                <a:schemeClr val="accent1"/>
              </a:solidFill>
              <a:latin typeface="Trebuchet MS" panose="020B0603020202020204" pitchFamily="34" charset="0"/>
              <a:ea typeface="Arial MT Lt"/>
              <a:cs typeface="Arial MT Lt"/>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a:extLst>
              <a:ext uri="{FF2B5EF4-FFF2-40B4-BE49-F238E27FC236}">
                <a16:creationId xmlns:a16="http://schemas.microsoft.com/office/drawing/2014/main" id="{462CE266-FB4D-9ED5-292F-4500DB6DCA26}"/>
              </a:ext>
            </a:extLst>
          </p:cNvPr>
          <p:cNvPicPr>
            <a:picLocks noChangeAspect="1"/>
          </p:cNvPicPr>
          <p:nvPr/>
        </p:nvPicPr>
        <p:blipFill>
          <a:blip r:embed="rId5"/>
          <a:stretch>
            <a:fillRect/>
          </a:stretch>
        </p:blipFill>
        <p:spPr>
          <a:xfrm>
            <a:off x="1919853" y="0"/>
            <a:ext cx="7277229" cy="5143500"/>
          </a:xfrm>
          <a:prstGeom prst="rect">
            <a:avLst/>
          </a:prstGeom>
        </p:spPr>
      </p:pic>
    </p:spTree>
    <p:extLst>
      <p:ext uri="{BB962C8B-B14F-4D97-AF65-F5344CB8AC3E}">
        <p14:creationId xmlns:p14="http://schemas.microsoft.com/office/powerpoint/2010/main" val="1583763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185362" y="1204592"/>
            <a:ext cx="1758019"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Inpassings-kaart met koppelkansen:</a:t>
            </a:r>
          </a:p>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Geen formeel besluit</a:t>
            </a: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extLst>
              <a:ext uri="{FF2B5EF4-FFF2-40B4-BE49-F238E27FC236}">
                <a16:creationId xmlns:a16="http://schemas.microsoft.com/office/drawing/2014/main" id="{4113EA03-2651-09B1-D485-C8BEA194CCA9}"/>
              </a:ext>
            </a:extLst>
          </p:cNvPr>
          <p:cNvPicPr>
            <a:picLocks noChangeAspect="1"/>
          </p:cNvPicPr>
          <p:nvPr/>
        </p:nvPicPr>
        <p:blipFill>
          <a:blip r:embed="rId5"/>
          <a:stretch>
            <a:fillRect/>
          </a:stretch>
        </p:blipFill>
        <p:spPr>
          <a:xfrm>
            <a:off x="1943382" y="378220"/>
            <a:ext cx="7218081" cy="4765280"/>
          </a:xfrm>
          <a:prstGeom prst="rect">
            <a:avLst/>
          </a:prstGeom>
        </p:spPr>
      </p:pic>
    </p:spTree>
    <p:extLst>
      <p:ext uri="{BB962C8B-B14F-4D97-AF65-F5344CB8AC3E}">
        <p14:creationId xmlns:p14="http://schemas.microsoft.com/office/powerpoint/2010/main" val="982628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471488" y="1177925"/>
            <a:ext cx="5006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Het milieueffectrapport</a:t>
            </a:r>
          </a:p>
        </p:txBody>
      </p:sp>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471488" y="1820145"/>
            <a:ext cx="4550092"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endParaRPr lang="is-IS" altLang="nl-NL" sz="1800" dirty="0">
              <a:latin typeface="Arial" panose="020B0604020202020204" pitchFamily="34" charset="0"/>
              <a:ea typeface="Arial MT Lt"/>
              <a:cs typeface="Arial" panose="020B0604020202020204" pitchFamily="34" charset="0"/>
            </a:endParaRPr>
          </a:p>
          <a:p>
            <a:pPr eaLnBrk="1" hangingPunct="1">
              <a:spcBef>
                <a:spcPct val="0"/>
              </a:spcBef>
            </a:pPr>
            <a:r>
              <a:rPr lang="is-IS" altLang="nl-NL" sz="1800" dirty="0">
                <a:latin typeface="Arial" panose="020B0604020202020204" pitchFamily="34" charset="0"/>
                <a:ea typeface="Arial MT Lt"/>
                <a:cs typeface="Arial" panose="020B0604020202020204" pitchFamily="34" charset="0"/>
              </a:rPr>
              <a:t>Waarom een Milieueffectrapport (deel 2)</a:t>
            </a:r>
          </a:p>
          <a:p>
            <a:pPr eaLnBrk="1" hangingPunct="1">
              <a:spcBef>
                <a:spcPct val="0"/>
              </a:spcBef>
            </a:pPr>
            <a:r>
              <a:rPr lang="is-IS" altLang="nl-NL" sz="1800" dirty="0">
                <a:latin typeface="Arial" panose="020B0604020202020204" pitchFamily="34" charset="0"/>
                <a:ea typeface="Arial MT Lt"/>
                <a:cs typeface="Arial" panose="020B0604020202020204" pitchFamily="34" charset="0"/>
              </a:rPr>
              <a:t>Het proces</a:t>
            </a:r>
          </a:p>
          <a:p>
            <a:pPr eaLnBrk="1" hangingPunct="1">
              <a:spcBef>
                <a:spcPct val="0"/>
              </a:spcBef>
            </a:pPr>
            <a:r>
              <a:rPr lang="is-IS" altLang="nl-NL" sz="1800" dirty="0">
                <a:latin typeface="Arial" panose="020B0604020202020204" pitchFamily="34" charset="0"/>
                <a:ea typeface="Arial MT Lt"/>
                <a:cs typeface="Arial" panose="020B0604020202020204" pitchFamily="34" charset="0"/>
              </a:rPr>
              <a:t>De opzet van de rapportage</a:t>
            </a:r>
          </a:p>
          <a:p>
            <a:pPr eaLnBrk="1" hangingPunct="1">
              <a:spcBef>
                <a:spcPct val="0"/>
              </a:spcBef>
            </a:pPr>
            <a:r>
              <a:rPr lang="is-IS" altLang="nl-NL" sz="1800" dirty="0">
                <a:latin typeface="Arial" panose="020B0604020202020204" pitchFamily="34" charset="0"/>
                <a:ea typeface="Arial MT Lt"/>
                <a:cs typeface="Arial" panose="020B0604020202020204" pitchFamily="34" charset="0"/>
              </a:rPr>
              <a:t>Resultaten</a:t>
            </a:r>
          </a:p>
          <a:p>
            <a:pPr eaLnBrk="1" hangingPunct="1">
              <a:spcBef>
                <a:spcPct val="0"/>
              </a:spcBef>
            </a:pPr>
            <a:endParaRPr lang="is-IS" altLang="nl-NL" sz="1800" dirty="0">
              <a:latin typeface="Arial" panose="020B0604020202020204" pitchFamily="34" charset="0"/>
              <a:ea typeface="Arial MT Lt"/>
              <a:cs typeface="Arial" panose="020B0604020202020204" pitchFamily="34" charset="0"/>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C0355D22-F131-12F0-2E80-F66767A5F52B}"/>
              </a:ext>
            </a:extLst>
          </p:cNvPr>
          <p:cNvPicPr>
            <a:picLocks noChangeAspect="1"/>
          </p:cNvPicPr>
          <p:nvPr/>
        </p:nvPicPr>
        <p:blipFill>
          <a:blip r:embed="rId5"/>
          <a:stretch>
            <a:fillRect/>
          </a:stretch>
        </p:blipFill>
        <p:spPr>
          <a:xfrm>
            <a:off x="5645832" y="1540917"/>
            <a:ext cx="2478492" cy="3503886"/>
          </a:xfrm>
          <a:prstGeom prst="rect">
            <a:avLst/>
          </a:prstGeom>
          <a:ln>
            <a:solidFill>
              <a:schemeClr val="accent1"/>
            </a:solidFill>
          </a:ln>
        </p:spPr>
      </p:pic>
    </p:spTree>
    <p:extLst>
      <p:ext uri="{BB962C8B-B14F-4D97-AF65-F5344CB8AC3E}">
        <p14:creationId xmlns:p14="http://schemas.microsoft.com/office/powerpoint/2010/main" val="4033713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471489" y="1177925"/>
            <a:ext cx="39113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Waarom MER (Deel 2)? </a:t>
            </a: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Ongelijke weegschaal silhouet">
            <a:extLst>
              <a:ext uri="{FF2B5EF4-FFF2-40B4-BE49-F238E27FC236}">
                <a16:creationId xmlns:a16="http://schemas.microsoft.com/office/drawing/2014/main" id="{107782F8-04EB-3A3E-F186-2B60B21214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489" y="1746250"/>
            <a:ext cx="1407176" cy="1407176"/>
          </a:xfrm>
          <a:prstGeom prst="rect">
            <a:avLst/>
          </a:prstGeom>
        </p:spPr>
      </p:pic>
      <p:sp>
        <p:nvSpPr>
          <p:cNvPr id="7" name="Tekstvak 6">
            <a:extLst>
              <a:ext uri="{FF2B5EF4-FFF2-40B4-BE49-F238E27FC236}">
                <a16:creationId xmlns:a16="http://schemas.microsoft.com/office/drawing/2014/main" id="{0A6CAD5B-A8DE-F6AF-4E25-EB9E74A3BDF2}"/>
              </a:ext>
            </a:extLst>
          </p:cNvPr>
          <p:cNvSpPr txBox="1"/>
          <p:nvPr/>
        </p:nvSpPr>
        <p:spPr>
          <a:xfrm>
            <a:off x="2052340" y="2291652"/>
            <a:ext cx="3750322" cy="861774"/>
          </a:xfrm>
          <a:prstGeom prst="rect">
            <a:avLst/>
          </a:prstGeom>
          <a:noFill/>
        </p:spPr>
        <p:txBody>
          <a:bodyPr wrap="square">
            <a:spAutoFit/>
          </a:bodyPr>
          <a:lstStyle/>
          <a:p>
            <a:r>
              <a:rPr lang="nl-NL" sz="1000" b="0" i="1" dirty="0">
                <a:solidFill>
                  <a:srgbClr val="0071BB"/>
                </a:solidFill>
                <a:effectLst/>
                <a:latin typeface="Arial" panose="020B0604020202020204" pitchFamily="34" charset="0"/>
                <a:cs typeface="Arial" panose="020B0604020202020204" pitchFamily="34" charset="0"/>
              </a:rPr>
              <a:t>Een milieueffectrapport laat de milieugevolgen van een project zien, en ook of hetzelfde doel bereikt kan worden met minder milieueffecten. Zo kunnen de milieueffecten mee worden genomen in een besluit over het project. </a:t>
            </a:r>
          </a:p>
          <a:p>
            <a:r>
              <a:rPr lang="nl-NL" sz="1000" b="0" i="1" dirty="0">
                <a:solidFill>
                  <a:srgbClr val="0071BB"/>
                </a:solidFill>
                <a:effectLst/>
                <a:latin typeface="Arial" panose="020B0604020202020204" pitchFamily="34" charset="0"/>
                <a:cs typeface="Arial" panose="020B0604020202020204" pitchFamily="34" charset="0"/>
              </a:rPr>
              <a:t>(commissie </a:t>
            </a:r>
            <a:r>
              <a:rPr lang="nl-NL" sz="1000" b="0" i="1" dirty="0" err="1">
                <a:solidFill>
                  <a:srgbClr val="0071BB"/>
                </a:solidFill>
                <a:effectLst/>
                <a:latin typeface="Arial" panose="020B0604020202020204" pitchFamily="34" charset="0"/>
                <a:cs typeface="Arial" panose="020B0604020202020204" pitchFamily="34" charset="0"/>
              </a:rPr>
              <a:t>m.e.r</a:t>
            </a:r>
            <a:r>
              <a:rPr lang="nl-NL" sz="1000" b="0" i="1" dirty="0">
                <a:solidFill>
                  <a:srgbClr val="0071BB"/>
                </a:solidFill>
                <a:effectLst/>
                <a:latin typeface="Arial" panose="020B0604020202020204" pitchFamily="34" charset="0"/>
                <a:cs typeface="Arial" panose="020B0604020202020204" pitchFamily="34" charset="0"/>
              </a:rPr>
              <a:t>.)</a:t>
            </a:r>
            <a:endParaRPr lang="nl-NL" sz="1000" i="1" dirty="0">
              <a:solidFill>
                <a:srgbClr val="0071BB"/>
              </a:solidFill>
              <a:latin typeface="Arial" panose="020B0604020202020204" pitchFamily="34" charset="0"/>
              <a:cs typeface="Arial" panose="020B0604020202020204" pitchFamily="34" charset="0"/>
            </a:endParaRPr>
          </a:p>
        </p:txBody>
      </p:sp>
      <p:sp>
        <p:nvSpPr>
          <p:cNvPr id="3" name="TextBox 7">
            <a:extLst>
              <a:ext uri="{FF2B5EF4-FFF2-40B4-BE49-F238E27FC236}">
                <a16:creationId xmlns:a16="http://schemas.microsoft.com/office/drawing/2014/main" id="{4FEB7BA7-9197-4D67-0CEC-046305AB897A}"/>
              </a:ext>
            </a:extLst>
          </p:cNvPr>
          <p:cNvSpPr txBox="1">
            <a:spLocks noChangeArrowheads="1"/>
          </p:cNvSpPr>
          <p:nvPr/>
        </p:nvSpPr>
        <p:spPr bwMode="auto">
          <a:xfrm>
            <a:off x="630185" y="3357230"/>
            <a:ext cx="681348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endParaRPr lang="is-IS" altLang="nl-NL" sz="1800" dirty="0">
              <a:latin typeface="Arial" panose="020B0604020202020204" pitchFamily="34" charset="0"/>
              <a:ea typeface="Arial MT Lt"/>
              <a:cs typeface="Arial" panose="020B0604020202020204" pitchFamily="34" charset="0"/>
            </a:endParaRPr>
          </a:p>
          <a:p>
            <a:pPr eaLnBrk="1" hangingPunct="1">
              <a:spcBef>
                <a:spcPct val="0"/>
              </a:spcBef>
            </a:pPr>
            <a:r>
              <a:rPr lang="is-IS" altLang="nl-NL" sz="1800" dirty="0">
                <a:latin typeface="Arial" panose="020B0604020202020204" pitchFamily="34" charset="0"/>
                <a:ea typeface="Arial MT Lt"/>
                <a:cs typeface="Arial" panose="020B0604020202020204" pitchFamily="34" charset="0"/>
              </a:rPr>
              <a:t>MER deel 1 is gemaakt bij de keuze van het Voorkeursalternatief (2020)</a:t>
            </a:r>
          </a:p>
          <a:p>
            <a:pPr eaLnBrk="1" hangingPunct="1">
              <a:spcBef>
                <a:spcPct val="0"/>
              </a:spcBef>
            </a:pPr>
            <a:endParaRPr lang="is-IS" altLang="nl-NL" sz="1800" dirty="0">
              <a:latin typeface="Arial" panose="020B0604020202020204" pitchFamily="34" charset="0"/>
              <a:ea typeface="Arial MT Lt"/>
              <a:cs typeface="Arial" panose="020B0604020202020204" pitchFamily="34" charset="0"/>
            </a:endParaRPr>
          </a:p>
        </p:txBody>
      </p:sp>
    </p:spTree>
    <p:extLst>
      <p:ext uri="{BB962C8B-B14F-4D97-AF65-F5344CB8AC3E}">
        <p14:creationId xmlns:p14="http://schemas.microsoft.com/office/powerpoint/2010/main" val="1455502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471488" y="1177925"/>
            <a:ext cx="5006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Het proces</a:t>
            </a: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a:extLst>
              <a:ext uri="{FF2B5EF4-FFF2-40B4-BE49-F238E27FC236}">
                <a16:creationId xmlns:a16="http://schemas.microsoft.com/office/drawing/2014/main" id="{CF34B25C-A0E2-0FEE-53C0-5F70E3B3C8D3}"/>
              </a:ext>
            </a:extLst>
          </p:cNvPr>
          <p:cNvSpPr txBox="1">
            <a:spLocks noChangeArrowheads="1"/>
          </p:cNvSpPr>
          <p:nvPr/>
        </p:nvSpPr>
        <p:spPr bwMode="auto">
          <a:xfrm>
            <a:off x="395656" y="2724591"/>
            <a:ext cx="14131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endParaRPr lang="is-IS" altLang="nl-NL" sz="1050" dirty="0">
              <a:latin typeface="Arial" panose="020B0604020202020204" pitchFamily="34" charset="0"/>
              <a:ea typeface="Arial MT Lt"/>
              <a:cs typeface="Arial" panose="020B0604020202020204" pitchFamily="34" charset="0"/>
            </a:endParaRPr>
          </a:p>
          <a:p>
            <a:pPr eaLnBrk="1" hangingPunct="1">
              <a:spcBef>
                <a:spcPct val="0"/>
              </a:spcBef>
            </a:pPr>
            <a:endParaRPr lang="is-IS" altLang="nl-NL" sz="1050" dirty="0">
              <a:latin typeface="Arial" panose="020B0604020202020204" pitchFamily="34" charset="0"/>
              <a:ea typeface="Arial MT Lt"/>
              <a:cs typeface="Arial" panose="020B0604020202020204" pitchFamily="34" charset="0"/>
            </a:endParaRPr>
          </a:p>
        </p:txBody>
      </p:sp>
      <p:pic>
        <p:nvPicPr>
          <p:cNvPr id="6" name="Graphic 5" descr="Blauwdruk silhouet">
            <a:extLst>
              <a:ext uri="{FF2B5EF4-FFF2-40B4-BE49-F238E27FC236}">
                <a16:creationId xmlns:a16="http://schemas.microsoft.com/office/drawing/2014/main" id="{180636A3-248C-0802-851F-70F76CB4DD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66066" y="2296939"/>
            <a:ext cx="914400" cy="914400"/>
          </a:xfrm>
          <a:prstGeom prst="rect">
            <a:avLst/>
          </a:prstGeom>
        </p:spPr>
      </p:pic>
      <p:sp>
        <p:nvSpPr>
          <p:cNvPr id="7" name="TextBox 7">
            <a:extLst>
              <a:ext uri="{FF2B5EF4-FFF2-40B4-BE49-F238E27FC236}">
                <a16:creationId xmlns:a16="http://schemas.microsoft.com/office/drawing/2014/main" id="{26755A96-73CA-500B-01A5-DD17ABD39A8A}"/>
              </a:ext>
            </a:extLst>
          </p:cNvPr>
          <p:cNvSpPr txBox="1">
            <a:spLocks noChangeArrowheads="1"/>
          </p:cNvSpPr>
          <p:nvPr/>
        </p:nvSpPr>
        <p:spPr bwMode="auto">
          <a:xfrm>
            <a:off x="2339583" y="2842757"/>
            <a:ext cx="176146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is-IS" altLang="nl-NL" sz="1050" b="1" dirty="0">
                <a:latin typeface="Arial" panose="020B0604020202020204" pitchFamily="34" charset="0"/>
                <a:ea typeface="Arial MT Lt"/>
                <a:cs typeface="Arial" panose="020B0604020202020204" pitchFamily="34" charset="0"/>
              </a:rPr>
              <a:t>Dijkontwerp</a:t>
            </a:r>
          </a:p>
        </p:txBody>
      </p:sp>
      <p:grpSp>
        <p:nvGrpSpPr>
          <p:cNvPr id="14" name="Groep 13">
            <a:extLst>
              <a:ext uri="{FF2B5EF4-FFF2-40B4-BE49-F238E27FC236}">
                <a16:creationId xmlns:a16="http://schemas.microsoft.com/office/drawing/2014/main" id="{1271A4AC-946B-FE70-8557-02025DE662F7}"/>
              </a:ext>
            </a:extLst>
          </p:cNvPr>
          <p:cNvGrpSpPr/>
          <p:nvPr/>
        </p:nvGrpSpPr>
        <p:grpSpPr>
          <a:xfrm>
            <a:off x="1621875" y="3509494"/>
            <a:ext cx="1011476" cy="912162"/>
            <a:chOff x="4192705" y="1824086"/>
            <a:chExt cx="1839344" cy="1710428"/>
          </a:xfrm>
        </p:grpSpPr>
        <p:pic>
          <p:nvPicPr>
            <p:cNvPr id="9" name="Graphic 8" descr="Bureau silhouet">
              <a:extLst>
                <a:ext uri="{FF2B5EF4-FFF2-40B4-BE49-F238E27FC236}">
                  <a16:creationId xmlns:a16="http://schemas.microsoft.com/office/drawing/2014/main" id="{CBCA9111-A663-B991-BF58-C726DA920B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92705" y="1824086"/>
              <a:ext cx="914400" cy="914400"/>
            </a:xfrm>
            <a:prstGeom prst="rect">
              <a:avLst/>
            </a:prstGeom>
          </p:spPr>
        </p:pic>
        <p:pic>
          <p:nvPicPr>
            <p:cNvPr id="11" name="Graphic 10" descr="Denkwolkje silhouet">
              <a:extLst>
                <a:ext uri="{FF2B5EF4-FFF2-40B4-BE49-F238E27FC236}">
                  <a16:creationId xmlns:a16="http://schemas.microsoft.com/office/drawing/2014/main" id="{CD17F8B3-B126-DBAE-36DD-FD34AB4A54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17649" y="1896250"/>
              <a:ext cx="914400" cy="914400"/>
            </a:xfrm>
            <a:prstGeom prst="rect">
              <a:avLst/>
            </a:prstGeom>
          </p:spPr>
        </p:pic>
        <p:pic>
          <p:nvPicPr>
            <p:cNvPr id="13" name="Graphic 12" descr="Hoofd met radertjes silhouet">
              <a:extLst>
                <a:ext uri="{FF2B5EF4-FFF2-40B4-BE49-F238E27FC236}">
                  <a16:creationId xmlns:a16="http://schemas.microsoft.com/office/drawing/2014/main" id="{438FE336-3A54-BF42-EAC9-6311C2335E3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49905" y="2620114"/>
              <a:ext cx="914400" cy="914400"/>
            </a:xfrm>
            <a:prstGeom prst="rect">
              <a:avLst/>
            </a:prstGeom>
          </p:spPr>
        </p:pic>
      </p:grpSp>
      <p:pic>
        <p:nvPicPr>
          <p:cNvPr id="16" name="Graphic 15" descr="Klantbeoordeling silhouet">
            <a:extLst>
              <a:ext uri="{FF2B5EF4-FFF2-40B4-BE49-F238E27FC236}">
                <a16:creationId xmlns:a16="http://schemas.microsoft.com/office/drawing/2014/main" id="{A87C2EAC-8ABB-956B-4AB9-00A5E4CDA75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95683" y="2351858"/>
            <a:ext cx="439783" cy="439783"/>
          </a:xfrm>
          <a:prstGeom prst="rect">
            <a:avLst/>
          </a:prstGeom>
        </p:spPr>
      </p:pic>
      <p:grpSp>
        <p:nvGrpSpPr>
          <p:cNvPr id="21" name="Groep 20">
            <a:extLst>
              <a:ext uri="{FF2B5EF4-FFF2-40B4-BE49-F238E27FC236}">
                <a16:creationId xmlns:a16="http://schemas.microsoft.com/office/drawing/2014/main" id="{FF9C3550-885A-1870-D9E9-1D91556ED31E}"/>
              </a:ext>
            </a:extLst>
          </p:cNvPr>
          <p:cNvGrpSpPr/>
          <p:nvPr/>
        </p:nvGrpSpPr>
        <p:grpSpPr>
          <a:xfrm>
            <a:off x="4624516" y="2206427"/>
            <a:ext cx="1477309" cy="914400"/>
            <a:chOff x="5470533" y="2905036"/>
            <a:chExt cx="1477309" cy="914400"/>
          </a:xfrm>
        </p:grpSpPr>
        <p:pic>
          <p:nvPicPr>
            <p:cNvPr id="18" name="Graphic 17" descr="Controlelijst silhouet">
              <a:extLst>
                <a:ext uri="{FF2B5EF4-FFF2-40B4-BE49-F238E27FC236}">
                  <a16:creationId xmlns:a16="http://schemas.microsoft.com/office/drawing/2014/main" id="{A3CD2B8E-87E4-1912-AB2E-5170B2CE924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70533" y="2994786"/>
              <a:ext cx="804929" cy="804929"/>
            </a:xfrm>
            <a:prstGeom prst="rect">
              <a:avLst/>
            </a:prstGeom>
          </p:spPr>
        </p:pic>
        <p:pic>
          <p:nvPicPr>
            <p:cNvPr id="20" name="Graphic 19" descr="Klembord met alleen kruizen silhouet">
              <a:extLst>
                <a:ext uri="{FF2B5EF4-FFF2-40B4-BE49-F238E27FC236}">
                  <a16:creationId xmlns:a16="http://schemas.microsoft.com/office/drawing/2014/main" id="{A4BBE18A-765F-41C0-01D4-9EB2574E882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33442" y="2905036"/>
              <a:ext cx="914400" cy="914400"/>
            </a:xfrm>
            <a:prstGeom prst="rect">
              <a:avLst/>
            </a:prstGeom>
          </p:spPr>
        </p:pic>
      </p:grpSp>
      <p:sp>
        <p:nvSpPr>
          <p:cNvPr id="22" name="TextBox 7">
            <a:extLst>
              <a:ext uri="{FF2B5EF4-FFF2-40B4-BE49-F238E27FC236}">
                <a16:creationId xmlns:a16="http://schemas.microsoft.com/office/drawing/2014/main" id="{E3AFC50E-F24C-7652-FEA0-6C678444824F}"/>
              </a:ext>
            </a:extLst>
          </p:cNvPr>
          <p:cNvSpPr txBox="1">
            <a:spLocks noChangeArrowheads="1"/>
          </p:cNvSpPr>
          <p:nvPr/>
        </p:nvSpPr>
        <p:spPr bwMode="auto">
          <a:xfrm>
            <a:off x="2595590" y="3619851"/>
            <a:ext cx="1249676"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endParaRPr lang="is-IS" altLang="nl-NL" sz="1050" dirty="0">
              <a:latin typeface="Arial" panose="020B0604020202020204" pitchFamily="34" charset="0"/>
              <a:ea typeface="Arial MT Lt"/>
              <a:cs typeface="Arial" panose="020B0604020202020204" pitchFamily="34" charset="0"/>
            </a:endParaRPr>
          </a:p>
          <a:p>
            <a:pPr marL="0" indent="0" eaLnBrk="1" hangingPunct="1">
              <a:spcBef>
                <a:spcPct val="0"/>
              </a:spcBef>
              <a:buNone/>
            </a:pPr>
            <a:r>
              <a:rPr lang="is-IS" altLang="nl-NL" sz="1050" b="1" dirty="0">
                <a:latin typeface="Arial" panose="020B0604020202020204" pitchFamily="34" charset="0"/>
                <a:ea typeface="Arial MT Lt"/>
                <a:cs typeface="Arial" panose="020B0604020202020204" pitchFamily="34" charset="0"/>
              </a:rPr>
              <a:t>Aanvullend veldonderzoek en analyse</a:t>
            </a:r>
          </a:p>
          <a:p>
            <a:pPr marL="0" indent="0" eaLnBrk="1" hangingPunct="1">
              <a:spcBef>
                <a:spcPct val="0"/>
              </a:spcBef>
              <a:buNone/>
            </a:pPr>
            <a:endParaRPr lang="is-IS" altLang="nl-NL" sz="1050" dirty="0">
              <a:latin typeface="Arial" panose="020B0604020202020204" pitchFamily="34" charset="0"/>
              <a:ea typeface="Arial MT Lt"/>
              <a:cs typeface="Arial" panose="020B0604020202020204" pitchFamily="34" charset="0"/>
            </a:endParaRPr>
          </a:p>
          <a:p>
            <a:pPr marL="0" indent="0" eaLnBrk="1" hangingPunct="1">
              <a:spcBef>
                <a:spcPct val="0"/>
              </a:spcBef>
              <a:buNone/>
            </a:pPr>
            <a:endParaRPr lang="is-IS" altLang="nl-NL" sz="1050" dirty="0">
              <a:latin typeface="Arial" panose="020B0604020202020204" pitchFamily="34" charset="0"/>
              <a:ea typeface="Arial MT Lt"/>
              <a:cs typeface="Arial" panose="020B0604020202020204" pitchFamily="34" charset="0"/>
            </a:endParaRPr>
          </a:p>
          <a:p>
            <a:pPr eaLnBrk="1" hangingPunct="1">
              <a:spcBef>
                <a:spcPct val="0"/>
              </a:spcBef>
            </a:pPr>
            <a:endParaRPr lang="is-IS" altLang="nl-NL" sz="1050" dirty="0">
              <a:latin typeface="Arial" panose="020B0604020202020204" pitchFamily="34" charset="0"/>
              <a:ea typeface="Arial MT Lt"/>
              <a:cs typeface="Arial" panose="020B0604020202020204" pitchFamily="34" charset="0"/>
            </a:endParaRPr>
          </a:p>
        </p:txBody>
      </p:sp>
      <p:sp>
        <p:nvSpPr>
          <p:cNvPr id="23" name="TextBox 7">
            <a:extLst>
              <a:ext uri="{FF2B5EF4-FFF2-40B4-BE49-F238E27FC236}">
                <a16:creationId xmlns:a16="http://schemas.microsoft.com/office/drawing/2014/main" id="{C567171A-2EBB-03C6-5347-A6D568DCCBD3}"/>
              </a:ext>
            </a:extLst>
          </p:cNvPr>
          <p:cNvSpPr txBox="1">
            <a:spLocks noChangeArrowheads="1"/>
          </p:cNvSpPr>
          <p:nvPr/>
        </p:nvSpPr>
        <p:spPr bwMode="auto">
          <a:xfrm>
            <a:off x="4806294" y="3231424"/>
            <a:ext cx="2207194"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is-IS" altLang="nl-NL" sz="1050" b="1" dirty="0">
                <a:latin typeface="Arial" panose="020B0604020202020204" pitchFamily="34" charset="0"/>
                <a:ea typeface="Arial MT Lt"/>
                <a:cs typeface="Arial" panose="020B0604020202020204" pitchFamily="34" charset="0"/>
              </a:rPr>
              <a:t>Effectbeoordeling MER deel 2</a:t>
            </a:r>
            <a:endParaRPr lang="is-IS" altLang="nl-NL" sz="1050" dirty="0">
              <a:latin typeface="Arial" panose="020B0604020202020204" pitchFamily="34" charset="0"/>
              <a:ea typeface="Arial MT Lt"/>
              <a:cs typeface="Arial" panose="020B0604020202020204" pitchFamily="34" charset="0"/>
            </a:endParaRPr>
          </a:p>
          <a:p>
            <a:pPr marL="0" indent="0" eaLnBrk="1" hangingPunct="1">
              <a:spcBef>
                <a:spcPct val="0"/>
              </a:spcBef>
              <a:buNone/>
            </a:pPr>
            <a:endParaRPr lang="is-IS" altLang="nl-NL" sz="1050" dirty="0">
              <a:latin typeface="Arial" panose="020B0604020202020204" pitchFamily="34" charset="0"/>
              <a:ea typeface="Arial MT Lt"/>
              <a:cs typeface="Arial" panose="020B0604020202020204" pitchFamily="34" charset="0"/>
            </a:endParaRPr>
          </a:p>
          <a:p>
            <a:pPr eaLnBrk="1" hangingPunct="1">
              <a:spcBef>
                <a:spcPct val="0"/>
              </a:spcBef>
            </a:pPr>
            <a:endParaRPr lang="is-IS" altLang="nl-NL" sz="1050" dirty="0">
              <a:latin typeface="Arial" panose="020B0604020202020204" pitchFamily="34" charset="0"/>
              <a:ea typeface="Arial MT Lt"/>
              <a:cs typeface="Arial" panose="020B0604020202020204" pitchFamily="34" charset="0"/>
            </a:endParaRPr>
          </a:p>
        </p:txBody>
      </p:sp>
      <p:cxnSp>
        <p:nvCxnSpPr>
          <p:cNvPr id="17" name="Rechte verbindingslijn met pijl 16">
            <a:extLst>
              <a:ext uri="{FF2B5EF4-FFF2-40B4-BE49-F238E27FC236}">
                <a16:creationId xmlns:a16="http://schemas.microsoft.com/office/drawing/2014/main" id="{353AF167-38F9-37DE-0B34-325CEF19BD51}"/>
              </a:ext>
            </a:extLst>
          </p:cNvPr>
          <p:cNvCxnSpPr>
            <a:cxnSpLocks/>
          </p:cNvCxnSpPr>
          <p:nvPr/>
        </p:nvCxnSpPr>
        <p:spPr>
          <a:xfrm>
            <a:off x="5973441" y="2791641"/>
            <a:ext cx="1448572"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9" name="Verbindingslijn: gebogen 18">
            <a:extLst>
              <a:ext uri="{FF2B5EF4-FFF2-40B4-BE49-F238E27FC236}">
                <a16:creationId xmlns:a16="http://schemas.microsoft.com/office/drawing/2014/main" id="{0003CC48-AC4B-2D9B-734F-F734C0AB2D0E}"/>
              </a:ext>
            </a:extLst>
          </p:cNvPr>
          <p:cNvCxnSpPr>
            <a:cxnSpLocks/>
          </p:cNvCxnSpPr>
          <p:nvPr/>
        </p:nvCxnSpPr>
        <p:spPr>
          <a:xfrm flipV="1">
            <a:off x="2770228" y="2666789"/>
            <a:ext cx="1887220" cy="19339"/>
          </a:xfrm>
          <a:prstGeom prst="bentConnector3">
            <a:avLst/>
          </a:prstGeom>
          <a:ln w="57150">
            <a:tailEnd type="triangle"/>
          </a:ln>
          <a:effectLst/>
        </p:spPr>
        <p:style>
          <a:lnRef idx="2">
            <a:schemeClr val="accent1"/>
          </a:lnRef>
          <a:fillRef idx="0">
            <a:schemeClr val="accent1"/>
          </a:fillRef>
          <a:effectRef idx="1">
            <a:schemeClr val="accent1"/>
          </a:effectRef>
          <a:fontRef idx="minor">
            <a:schemeClr val="tx1"/>
          </a:fontRef>
        </p:style>
      </p:cxnSp>
      <p:cxnSp>
        <p:nvCxnSpPr>
          <p:cNvPr id="26" name="Verbindingslijn: gebogen 25">
            <a:extLst>
              <a:ext uri="{FF2B5EF4-FFF2-40B4-BE49-F238E27FC236}">
                <a16:creationId xmlns:a16="http://schemas.microsoft.com/office/drawing/2014/main" id="{B71BD3CD-25F9-6851-825C-B01F4B9D2C05}"/>
              </a:ext>
            </a:extLst>
          </p:cNvPr>
          <p:cNvCxnSpPr>
            <a:cxnSpLocks/>
          </p:cNvCxnSpPr>
          <p:nvPr/>
        </p:nvCxnSpPr>
        <p:spPr>
          <a:xfrm flipV="1">
            <a:off x="3564562" y="2983321"/>
            <a:ext cx="1093562" cy="677128"/>
          </a:xfrm>
          <a:prstGeom prst="bentConnector3">
            <a:avLst/>
          </a:prstGeom>
          <a:ln w="57150">
            <a:tailEnd type="triangle"/>
          </a:ln>
          <a:effectLst/>
        </p:spPr>
        <p:style>
          <a:lnRef idx="2">
            <a:schemeClr val="accent1"/>
          </a:lnRef>
          <a:fillRef idx="0">
            <a:schemeClr val="accent1"/>
          </a:fillRef>
          <a:effectRef idx="1">
            <a:schemeClr val="accent1"/>
          </a:effectRef>
          <a:fontRef idx="minor">
            <a:schemeClr val="tx1"/>
          </a:fontRef>
        </p:style>
      </p:cxnSp>
      <p:pic>
        <p:nvPicPr>
          <p:cNvPr id="4103" name="Afbeelding 4102">
            <a:extLst>
              <a:ext uri="{FF2B5EF4-FFF2-40B4-BE49-F238E27FC236}">
                <a16:creationId xmlns:a16="http://schemas.microsoft.com/office/drawing/2014/main" id="{FBDEE933-873E-808F-E977-35886A791000}"/>
              </a:ext>
            </a:extLst>
          </p:cNvPr>
          <p:cNvPicPr>
            <a:picLocks noChangeAspect="1"/>
          </p:cNvPicPr>
          <p:nvPr/>
        </p:nvPicPr>
        <p:blipFill>
          <a:blip r:embed="rId20"/>
          <a:stretch>
            <a:fillRect/>
          </a:stretch>
        </p:blipFill>
        <p:spPr>
          <a:xfrm>
            <a:off x="7507846" y="1928585"/>
            <a:ext cx="1486929" cy="2102097"/>
          </a:xfrm>
          <a:prstGeom prst="rect">
            <a:avLst/>
          </a:prstGeom>
          <a:ln>
            <a:solidFill>
              <a:schemeClr val="accent1"/>
            </a:solidFill>
          </a:ln>
        </p:spPr>
      </p:pic>
      <p:grpSp>
        <p:nvGrpSpPr>
          <p:cNvPr id="2" name="Groep 1">
            <a:extLst>
              <a:ext uri="{FF2B5EF4-FFF2-40B4-BE49-F238E27FC236}">
                <a16:creationId xmlns:a16="http://schemas.microsoft.com/office/drawing/2014/main" id="{54795B35-51D6-5D6E-0870-E9FBE5421B74}"/>
              </a:ext>
            </a:extLst>
          </p:cNvPr>
          <p:cNvGrpSpPr/>
          <p:nvPr/>
        </p:nvGrpSpPr>
        <p:grpSpPr>
          <a:xfrm>
            <a:off x="1559895" y="1346210"/>
            <a:ext cx="960102" cy="881036"/>
            <a:chOff x="4192705" y="1824086"/>
            <a:chExt cx="1839344" cy="1710428"/>
          </a:xfrm>
        </p:grpSpPr>
        <p:pic>
          <p:nvPicPr>
            <p:cNvPr id="3" name="Graphic 2" descr="Bureau silhouet">
              <a:extLst>
                <a:ext uri="{FF2B5EF4-FFF2-40B4-BE49-F238E27FC236}">
                  <a16:creationId xmlns:a16="http://schemas.microsoft.com/office/drawing/2014/main" id="{678BC92B-9B96-E3C3-CCD6-04F61CA7BB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92705" y="1824086"/>
              <a:ext cx="914400" cy="914400"/>
            </a:xfrm>
            <a:prstGeom prst="rect">
              <a:avLst/>
            </a:prstGeom>
          </p:spPr>
        </p:pic>
        <p:pic>
          <p:nvPicPr>
            <p:cNvPr id="5" name="Graphic 4" descr="Denkwolkje silhouet">
              <a:extLst>
                <a:ext uri="{FF2B5EF4-FFF2-40B4-BE49-F238E27FC236}">
                  <a16:creationId xmlns:a16="http://schemas.microsoft.com/office/drawing/2014/main" id="{33F43BCA-8968-74A0-AF7A-5EEF6C71F8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17649" y="1896250"/>
              <a:ext cx="914400" cy="914400"/>
            </a:xfrm>
            <a:prstGeom prst="rect">
              <a:avLst/>
            </a:prstGeom>
          </p:spPr>
        </p:pic>
        <p:pic>
          <p:nvPicPr>
            <p:cNvPr id="8" name="Graphic 7" descr="Hoofd met radertjes silhouet">
              <a:extLst>
                <a:ext uri="{FF2B5EF4-FFF2-40B4-BE49-F238E27FC236}">
                  <a16:creationId xmlns:a16="http://schemas.microsoft.com/office/drawing/2014/main" id="{B402F4AD-9A09-C99A-F61C-415D9C2CA35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649905" y="2620114"/>
              <a:ext cx="914400" cy="914400"/>
            </a:xfrm>
            <a:prstGeom prst="rect">
              <a:avLst/>
            </a:prstGeom>
          </p:spPr>
        </p:pic>
      </p:grpSp>
      <p:sp>
        <p:nvSpPr>
          <p:cNvPr id="24" name="TextBox 7">
            <a:extLst>
              <a:ext uri="{FF2B5EF4-FFF2-40B4-BE49-F238E27FC236}">
                <a16:creationId xmlns:a16="http://schemas.microsoft.com/office/drawing/2014/main" id="{ED53575C-933D-B1F7-EF41-96910D75AAB5}"/>
              </a:ext>
            </a:extLst>
          </p:cNvPr>
          <p:cNvSpPr txBox="1">
            <a:spLocks noChangeArrowheads="1"/>
          </p:cNvSpPr>
          <p:nvPr/>
        </p:nvSpPr>
        <p:spPr bwMode="auto">
          <a:xfrm>
            <a:off x="2617561" y="1301243"/>
            <a:ext cx="1249676"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endParaRPr lang="is-IS" altLang="nl-NL" sz="1050" dirty="0">
              <a:latin typeface="Arial" panose="020B0604020202020204" pitchFamily="34" charset="0"/>
              <a:ea typeface="Arial MT Lt"/>
              <a:cs typeface="Arial" panose="020B0604020202020204" pitchFamily="34" charset="0"/>
            </a:endParaRPr>
          </a:p>
          <a:p>
            <a:pPr marL="0" indent="0" eaLnBrk="1" hangingPunct="1">
              <a:spcBef>
                <a:spcPct val="0"/>
              </a:spcBef>
              <a:buNone/>
            </a:pPr>
            <a:r>
              <a:rPr lang="is-IS" altLang="nl-NL" sz="1050" b="1" dirty="0">
                <a:latin typeface="Arial" panose="020B0604020202020204" pitchFamily="34" charset="0"/>
                <a:ea typeface="Arial MT Lt"/>
                <a:cs typeface="Arial" panose="020B0604020202020204" pitchFamily="34" charset="0"/>
              </a:rPr>
              <a:t>Informatie MER deel 1</a:t>
            </a:r>
          </a:p>
          <a:p>
            <a:pPr marL="0" indent="0" eaLnBrk="1" hangingPunct="1">
              <a:spcBef>
                <a:spcPct val="0"/>
              </a:spcBef>
              <a:buNone/>
            </a:pPr>
            <a:endParaRPr lang="is-IS" altLang="nl-NL" sz="1050" dirty="0">
              <a:latin typeface="Arial" panose="020B0604020202020204" pitchFamily="34" charset="0"/>
              <a:ea typeface="Arial MT Lt"/>
              <a:cs typeface="Arial" panose="020B0604020202020204" pitchFamily="34" charset="0"/>
            </a:endParaRPr>
          </a:p>
          <a:p>
            <a:pPr marL="0" indent="0" eaLnBrk="1" hangingPunct="1">
              <a:spcBef>
                <a:spcPct val="0"/>
              </a:spcBef>
              <a:buNone/>
            </a:pPr>
            <a:endParaRPr lang="is-IS" altLang="nl-NL" sz="1050" dirty="0">
              <a:latin typeface="Arial" panose="020B0604020202020204" pitchFamily="34" charset="0"/>
              <a:ea typeface="Arial MT Lt"/>
              <a:cs typeface="Arial" panose="020B0604020202020204" pitchFamily="34" charset="0"/>
            </a:endParaRPr>
          </a:p>
          <a:p>
            <a:pPr eaLnBrk="1" hangingPunct="1">
              <a:spcBef>
                <a:spcPct val="0"/>
              </a:spcBef>
            </a:pPr>
            <a:endParaRPr lang="is-IS" altLang="nl-NL" sz="1050" dirty="0">
              <a:latin typeface="Arial" panose="020B0604020202020204" pitchFamily="34" charset="0"/>
              <a:ea typeface="Arial MT Lt"/>
              <a:cs typeface="Arial" panose="020B0604020202020204" pitchFamily="34" charset="0"/>
            </a:endParaRPr>
          </a:p>
        </p:txBody>
      </p:sp>
      <p:cxnSp>
        <p:nvCxnSpPr>
          <p:cNvPr id="25" name="Verbindingslijn: gebogen 24">
            <a:extLst>
              <a:ext uri="{FF2B5EF4-FFF2-40B4-BE49-F238E27FC236}">
                <a16:creationId xmlns:a16="http://schemas.microsoft.com/office/drawing/2014/main" id="{B96CE09F-C7EB-A1DF-C310-90847CF72644}"/>
              </a:ext>
            </a:extLst>
          </p:cNvPr>
          <p:cNvCxnSpPr>
            <a:cxnSpLocks/>
          </p:cNvCxnSpPr>
          <p:nvPr/>
        </p:nvCxnSpPr>
        <p:spPr>
          <a:xfrm>
            <a:off x="3354042" y="1800318"/>
            <a:ext cx="1296023" cy="623660"/>
          </a:xfrm>
          <a:prstGeom prst="bentConnector3">
            <a:avLst/>
          </a:prstGeom>
          <a:ln w="57150">
            <a:tailEnd type="triangle"/>
          </a:ln>
          <a:effectLst/>
        </p:spPr>
        <p:style>
          <a:lnRef idx="2">
            <a:schemeClr val="accent1"/>
          </a:lnRef>
          <a:fillRef idx="0">
            <a:schemeClr val="accent1"/>
          </a:fillRef>
          <a:effectRef idx="1">
            <a:schemeClr val="accent1"/>
          </a:effectRef>
          <a:fontRef idx="minor">
            <a:schemeClr val="tx1"/>
          </a:fontRef>
        </p:style>
      </p:cxnSp>
      <p:pic>
        <p:nvPicPr>
          <p:cNvPr id="31" name="Afbeelding 30">
            <a:extLst>
              <a:ext uri="{FF2B5EF4-FFF2-40B4-BE49-F238E27FC236}">
                <a16:creationId xmlns:a16="http://schemas.microsoft.com/office/drawing/2014/main" id="{262C8FF7-C9AC-94F9-5FBA-CCD4817E8884}"/>
              </a:ext>
            </a:extLst>
          </p:cNvPr>
          <p:cNvPicPr>
            <a:picLocks noChangeAspect="1"/>
          </p:cNvPicPr>
          <p:nvPr/>
        </p:nvPicPr>
        <p:blipFill>
          <a:blip r:embed="rId21"/>
          <a:stretch>
            <a:fillRect/>
          </a:stretch>
        </p:blipFill>
        <p:spPr>
          <a:xfrm>
            <a:off x="3618317" y="4347594"/>
            <a:ext cx="1409037" cy="585684"/>
          </a:xfrm>
          <a:prstGeom prst="rect">
            <a:avLst/>
          </a:prstGeom>
        </p:spPr>
      </p:pic>
      <p:pic>
        <p:nvPicPr>
          <p:cNvPr id="4097" name="Afbeelding 4096">
            <a:extLst>
              <a:ext uri="{FF2B5EF4-FFF2-40B4-BE49-F238E27FC236}">
                <a16:creationId xmlns:a16="http://schemas.microsoft.com/office/drawing/2014/main" id="{BEF1F888-2904-B4D4-2296-A1E6FA988B65}"/>
              </a:ext>
            </a:extLst>
          </p:cNvPr>
          <p:cNvPicPr>
            <a:picLocks noChangeAspect="1"/>
          </p:cNvPicPr>
          <p:nvPr/>
        </p:nvPicPr>
        <p:blipFill>
          <a:blip r:embed="rId22"/>
          <a:stretch>
            <a:fillRect/>
          </a:stretch>
        </p:blipFill>
        <p:spPr>
          <a:xfrm>
            <a:off x="5282359" y="4460875"/>
            <a:ext cx="1669699" cy="472402"/>
          </a:xfrm>
          <a:prstGeom prst="rect">
            <a:avLst/>
          </a:prstGeom>
        </p:spPr>
      </p:pic>
    </p:spTree>
    <p:extLst>
      <p:ext uri="{BB962C8B-B14F-4D97-AF65-F5344CB8AC3E}">
        <p14:creationId xmlns:p14="http://schemas.microsoft.com/office/powerpoint/2010/main" val="1458731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descr="Afbeelding met gras, lucht, buiten, veld&#10;&#10;Automatisch gegenereerde beschrijving">
            <a:extLst>
              <a:ext uri="{FF2B5EF4-FFF2-40B4-BE49-F238E27FC236}">
                <a16:creationId xmlns:a16="http://schemas.microsoft.com/office/drawing/2014/main" id="{442A8A69-E8FD-600A-1929-1BD536DD46D6}"/>
              </a:ext>
            </a:extLst>
          </p:cNvPr>
          <p:cNvPicPr>
            <a:picLocks noChangeAspect="1"/>
          </p:cNvPicPr>
          <p:nvPr/>
        </p:nvPicPr>
        <p:blipFill>
          <a:blip r:embed="rId6"/>
          <a:stretch>
            <a:fillRect/>
          </a:stretch>
        </p:blipFill>
        <p:spPr>
          <a:xfrm>
            <a:off x="0" y="1163467"/>
            <a:ext cx="5970050" cy="3980033"/>
          </a:xfrm>
          <a:prstGeom prst="rect">
            <a:avLst/>
          </a:prstGeom>
        </p:spPr>
      </p:pic>
      <p:pic>
        <p:nvPicPr>
          <p:cNvPr id="10" name="Afbeelding 9" descr="Afbeelding met gras, persoon, buiten, arm&#10;&#10;Automatisch gegenereerde beschrijving">
            <a:extLst>
              <a:ext uri="{FF2B5EF4-FFF2-40B4-BE49-F238E27FC236}">
                <a16:creationId xmlns:a16="http://schemas.microsoft.com/office/drawing/2014/main" id="{BE0B74D5-B39C-DECE-7B71-C8411535AF5F}"/>
              </a:ext>
            </a:extLst>
          </p:cNvPr>
          <p:cNvPicPr>
            <a:picLocks noChangeAspect="1"/>
          </p:cNvPicPr>
          <p:nvPr/>
        </p:nvPicPr>
        <p:blipFill>
          <a:blip r:embed="rId7"/>
          <a:stretch>
            <a:fillRect/>
          </a:stretch>
        </p:blipFill>
        <p:spPr>
          <a:xfrm>
            <a:off x="4817290" y="2065645"/>
            <a:ext cx="3113753" cy="2075835"/>
          </a:xfrm>
          <a:prstGeom prst="rect">
            <a:avLst/>
          </a:prstGeom>
        </p:spPr>
      </p:pic>
    </p:spTree>
    <p:extLst>
      <p:ext uri="{BB962C8B-B14F-4D97-AF65-F5344CB8AC3E}">
        <p14:creationId xmlns:p14="http://schemas.microsoft.com/office/powerpoint/2010/main" val="1206750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471488" y="1177925"/>
            <a:ext cx="5006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De opzet van het Milieueffectrapport</a:t>
            </a:r>
          </a:p>
          <a:p>
            <a:pPr eaLnBrk="1" hangingPunct="1">
              <a:spcBef>
                <a:spcPct val="0"/>
              </a:spcBef>
              <a:buFontTx/>
              <a:buNone/>
            </a:pPr>
            <a:r>
              <a:rPr lang="nl-NL" altLang="nl-NL" sz="1800" dirty="0">
                <a:solidFill>
                  <a:srgbClr val="0070BA"/>
                </a:solidFill>
                <a:latin typeface="Arial" panose="020B0604020202020204" pitchFamily="34" charset="0"/>
                <a:ea typeface="Arial MT Md"/>
                <a:cs typeface="Arial" panose="020B0604020202020204" pitchFamily="34" charset="0"/>
              </a:rPr>
              <a:t>Structuur van het rapport</a:t>
            </a:r>
            <a:endParaRPr lang="nl-NL" altLang="nl-NL" sz="2000" dirty="0">
              <a:solidFill>
                <a:srgbClr val="0070BA"/>
              </a:solidFill>
              <a:latin typeface="Arial" panose="020B0604020202020204" pitchFamily="34" charset="0"/>
              <a:ea typeface="Arial MT Md"/>
              <a:cs typeface="Arial" panose="020B0604020202020204" pitchFamily="34" charset="0"/>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afgeronde hoeken 1">
            <a:extLst>
              <a:ext uri="{FF2B5EF4-FFF2-40B4-BE49-F238E27FC236}">
                <a16:creationId xmlns:a16="http://schemas.microsoft.com/office/drawing/2014/main" id="{D22A6887-CE25-38CF-0C94-9FB81B4CD5D2}"/>
              </a:ext>
            </a:extLst>
          </p:cNvPr>
          <p:cNvSpPr/>
          <p:nvPr/>
        </p:nvSpPr>
        <p:spPr>
          <a:xfrm>
            <a:off x="1275613" y="1983841"/>
            <a:ext cx="2869022" cy="651607"/>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bg1"/>
                </a:solidFill>
                <a:latin typeface="Arial" panose="020B0604020202020204" pitchFamily="34" charset="0"/>
                <a:cs typeface="Arial" panose="020B0604020202020204" pitchFamily="34" charset="0"/>
              </a:rPr>
              <a:t>Hoofdrapport </a:t>
            </a:r>
            <a:r>
              <a:rPr lang="nl-NL" sz="1400" dirty="0">
                <a:solidFill>
                  <a:schemeClr val="bg1"/>
                </a:solidFill>
                <a:latin typeface="Arial" panose="020B0604020202020204" pitchFamily="34" charset="0"/>
                <a:cs typeface="Arial" panose="020B0604020202020204" pitchFamily="34" charset="0"/>
              </a:rPr>
              <a:t>Milieueffectrapport Deel 2</a:t>
            </a:r>
          </a:p>
        </p:txBody>
      </p:sp>
      <p:sp>
        <p:nvSpPr>
          <p:cNvPr id="3" name="Rechthoek: afgeronde hoeken 2">
            <a:extLst>
              <a:ext uri="{FF2B5EF4-FFF2-40B4-BE49-F238E27FC236}">
                <a16:creationId xmlns:a16="http://schemas.microsoft.com/office/drawing/2014/main" id="{CE31B022-F26F-381F-CF1A-34C3DB999CD3}"/>
              </a:ext>
            </a:extLst>
          </p:cNvPr>
          <p:cNvSpPr/>
          <p:nvPr/>
        </p:nvSpPr>
        <p:spPr>
          <a:xfrm>
            <a:off x="5195887" y="1983841"/>
            <a:ext cx="3011590" cy="651607"/>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bg1"/>
                </a:solidFill>
                <a:latin typeface="Arial" panose="020B0604020202020204" pitchFamily="34" charset="0"/>
                <a:cs typeface="Arial" panose="020B0604020202020204" pitchFamily="34" charset="0"/>
              </a:rPr>
              <a:t>Achtergrondrapporten </a:t>
            </a:r>
          </a:p>
          <a:p>
            <a:pPr algn="ctr"/>
            <a:r>
              <a:rPr lang="nl-NL" sz="1400" dirty="0">
                <a:solidFill>
                  <a:schemeClr val="bg1"/>
                </a:solidFill>
                <a:latin typeface="Arial" panose="020B0604020202020204" pitchFamily="34" charset="0"/>
                <a:cs typeface="Arial" panose="020B0604020202020204" pitchFamily="34" charset="0"/>
              </a:rPr>
              <a:t>Per thema (natuur, techniek, </a:t>
            </a:r>
            <a:r>
              <a:rPr lang="nl-NL" sz="1400" dirty="0" err="1">
                <a:solidFill>
                  <a:schemeClr val="bg1"/>
                </a:solidFill>
                <a:latin typeface="Arial" panose="020B0604020202020204" pitchFamily="34" charset="0"/>
                <a:cs typeface="Arial" panose="020B0604020202020204" pitchFamily="34" charset="0"/>
              </a:rPr>
              <a:t>etc</a:t>
            </a:r>
            <a:r>
              <a:rPr lang="nl-NL" sz="1400" dirty="0">
                <a:solidFill>
                  <a:schemeClr val="bg1"/>
                </a:solidFill>
                <a:latin typeface="Arial" panose="020B0604020202020204" pitchFamily="34" charset="0"/>
                <a:cs typeface="Arial" panose="020B0604020202020204" pitchFamily="34" charset="0"/>
              </a:rPr>
              <a:t>)</a:t>
            </a:r>
          </a:p>
        </p:txBody>
      </p:sp>
      <p:sp>
        <p:nvSpPr>
          <p:cNvPr id="5" name="Tekstvak 4">
            <a:extLst>
              <a:ext uri="{FF2B5EF4-FFF2-40B4-BE49-F238E27FC236}">
                <a16:creationId xmlns:a16="http://schemas.microsoft.com/office/drawing/2014/main" id="{90E6D296-9ECC-565E-B383-7959CEC099F7}"/>
              </a:ext>
            </a:extLst>
          </p:cNvPr>
          <p:cNvSpPr txBox="1"/>
          <p:nvPr/>
        </p:nvSpPr>
        <p:spPr>
          <a:xfrm>
            <a:off x="5199903" y="3965575"/>
            <a:ext cx="3011590" cy="1107996"/>
          </a:xfrm>
          <a:prstGeom prst="rect">
            <a:avLst/>
          </a:prstGeom>
          <a:noFill/>
        </p:spPr>
        <p:txBody>
          <a:bodyPr wrap="square">
            <a:spAutoFit/>
          </a:bodyPr>
          <a:lstStyle/>
          <a:p>
            <a:r>
              <a:rPr lang="nl-NL" sz="1100" i="1" dirty="0">
                <a:latin typeface="Arial" panose="020B0604020202020204" pitchFamily="34" charset="0"/>
                <a:cs typeface="Times New Roman" panose="02020603050405020304" pitchFamily="18" charset="0"/>
              </a:rPr>
              <a:t>Per </a:t>
            </a:r>
            <a:r>
              <a:rPr lang="nl-NL" sz="1100" dirty="0">
                <a:latin typeface="Arial" panose="020B0604020202020204" pitchFamily="34" charset="0"/>
                <a:cs typeface="Times New Roman" panose="02020603050405020304" pitchFamily="18" charset="0"/>
              </a:rPr>
              <a:t>thema</a:t>
            </a:r>
            <a:r>
              <a:rPr lang="nl-NL" sz="1100" i="1" dirty="0">
                <a:latin typeface="Arial" panose="020B0604020202020204" pitchFamily="34" charset="0"/>
                <a:cs typeface="Times New Roman" panose="02020603050405020304" pitchFamily="18" charset="0"/>
              </a:rPr>
              <a:t> basisinformatie:</a:t>
            </a:r>
          </a:p>
          <a:p>
            <a:pPr marL="171450" indent="-171450">
              <a:buFont typeface="Arial" panose="020B0604020202020204" pitchFamily="34" charset="0"/>
              <a:buChar char="•"/>
            </a:pPr>
            <a:r>
              <a:rPr lang="nl-NL" sz="1100" i="1" dirty="0">
                <a:latin typeface="Arial" panose="020B0604020202020204" pitchFamily="34" charset="0"/>
                <a:cs typeface="Times New Roman" panose="02020603050405020304" pitchFamily="18" charset="0"/>
              </a:rPr>
              <a:t>Wettelijk- en beleidskader</a:t>
            </a:r>
          </a:p>
          <a:p>
            <a:pPr marL="171450" indent="-171450">
              <a:buFont typeface="Arial" panose="020B0604020202020204" pitchFamily="34" charset="0"/>
              <a:buChar char="•"/>
            </a:pPr>
            <a:r>
              <a:rPr lang="nl-NL" sz="1100" i="1" dirty="0">
                <a:latin typeface="Arial" panose="020B0604020202020204" pitchFamily="34" charset="0"/>
                <a:cs typeface="Times New Roman" panose="02020603050405020304" pitchFamily="18" charset="0"/>
              </a:rPr>
              <a:t>De huidige situatie en autonome ontwikkeling</a:t>
            </a:r>
          </a:p>
          <a:p>
            <a:pPr marL="171450" indent="-171450">
              <a:buFont typeface="Arial" panose="020B0604020202020204" pitchFamily="34" charset="0"/>
              <a:buChar char="•"/>
            </a:pPr>
            <a:r>
              <a:rPr lang="nl-NL" sz="1100" i="1" dirty="0">
                <a:latin typeface="Arial" panose="020B0604020202020204" pitchFamily="34" charset="0"/>
                <a:cs typeface="Times New Roman" panose="02020603050405020304" pitchFamily="18" charset="0"/>
              </a:rPr>
              <a:t>Beoordelingskader en de normering</a:t>
            </a:r>
          </a:p>
          <a:p>
            <a:pPr marL="171450" indent="-171450">
              <a:buFont typeface="Arial" panose="020B0604020202020204" pitchFamily="34" charset="0"/>
              <a:buChar char="•"/>
            </a:pPr>
            <a:r>
              <a:rPr lang="nl-NL" sz="1100" i="1" dirty="0">
                <a:latin typeface="Arial" panose="020B0604020202020204" pitchFamily="34" charset="0"/>
                <a:cs typeface="Times New Roman" panose="02020603050405020304" pitchFamily="18" charset="0"/>
              </a:rPr>
              <a:t>Uitgevoerde onderzoeken en analyses</a:t>
            </a:r>
          </a:p>
        </p:txBody>
      </p:sp>
      <p:grpSp>
        <p:nvGrpSpPr>
          <p:cNvPr id="6" name="Groep 5">
            <a:extLst>
              <a:ext uri="{FF2B5EF4-FFF2-40B4-BE49-F238E27FC236}">
                <a16:creationId xmlns:a16="http://schemas.microsoft.com/office/drawing/2014/main" id="{E6F85460-7E50-EE80-6062-5AAAF5AABC6E}"/>
              </a:ext>
            </a:extLst>
          </p:cNvPr>
          <p:cNvGrpSpPr/>
          <p:nvPr/>
        </p:nvGrpSpPr>
        <p:grpSpPr>
          <a:xfrm>
            <a:off x="2583012" y="2822741"/>
            <a:ext cx="1477309" cy="914400"/>
            <a:chOff x="5470533" y="2905036"/>
            <a:chExt cx="1477309" cy="914400"/>
          </a:xfrm>
        </p:grpSpPr>
        <p:pic>
          <p:nvPicPr>
            <p:cNvPr id="7" name="Graphic 6" descr="Controlelijst silhouet">
              <a:extLst>
                <a:ext uri="{FF2B5EF4-FFF2-40B4-BE49-F238E27FC236}">
                  <a16:creationId xmlns:a16="http://schemas.microsoft.com/office/drawing/2014/main" id="{F561974D-3055-DE76-2244-1235F471BA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0533" y="2994786"/>
              <a:ext cx="804929" cy="804929"/>
            </a:xfrm>
            <a:prstGeom prst="rect">
              <a:avLst/>
            </a:prstGeom>
          </p:spPr>
        </p:pic>
        <p:pic>
          <p:nvPicPr>
            <p:cNvPr id="8" name="Graphic 7" descr="Klembord met alleen kruizen silhouet">
              <a:extLst>
                <a:ext uri="{FF2B5EF4-FFF2-40B4-BE49-F238E27FC236}">
                  <a16:creationId xmlns:a16="http://schemas.microsoft.com/office/drawing/2014/main" id="{9DA0CC9F-215A-2E7E-5AE6-978453D8A4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33442" y="2905036"/>
              <a:ext cx="914400" cy="914400"/>
            </a:xfrm>
            <a:prstGeom prst="rect">
              <a:avLst/>
            </a:prstGeom>
          </p:spPr>
        </p:pic>
      </p:grpSp>
      <p:pic>
        <p:nvPicPr>
          <p:cNvPr id="9" name="Graphic 8" descr="Blauwdruk silhouet">
            <a:extLst>
              <a:ext uri="{FF2B5EF4-FFF2-40B4-BE49-F238E27FC236}">
                <a16:creationId xmlns:a16="http://schemas.microsoft.com/office/drawing/2014/main" id="{DBD250EB-9C0E-4B3F-61C4-EDCB940BE8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75613" y="2822741"/>
            <a:ext cx="914400" cy="914400"/>
          </a:xfrm>
          <a:prstGeom prst="rect">
            <a:avLst/>
          </a:prstGeom>
        </p:spPr>
      </p:pic>
      <p:grpSp>
        <p:nvGrpSpPr>
          <p:cNvPr id="10" name="Groep 9">
            <a:extLst>
              <a:ext uri="{FF2B5EF4-FFF2-40B4-BE49-F238E27FC236}">
                <a16:creationId xmlns:a16="http://schemas.microsoft.com/office/drawing/2014/main" id="{4A2438BB-971D-EACD-3C66-458D35086504}"/>
              </a:ext>
            </a:extLst>
          </p:cNvPr>
          <p:cNvGrpSpPr/>
          <p:nvPr/>
        </p:nvGrpSpPr>
        <p:grpSpPr>
          <a:xfrm>
            <a:off x="6001055" y="2635446"/>
            <a:ext cx="1401261" cy="1303047"/>
            <a:chOff x="4192705" y="1824086"/>
            <a:chExt cx="1839344" cy="1710428"/>
          </a:xfrm>
        </p:grpSpPr>
        <p:pic>
          <p:nvPicPr>
            <p:cNvPr id="11" name="Graphic 10" descr="Bureau silhouet">
              <a:extLst>
                <a:ext uri="{FF2B5EF4-FFF2-40B4-BE49-F238E27FC236}">
                  <a16:creationId xmlns:a16="http://schemas.microsoft.com/office/drawing/2014/main" id="{C295F2AB-DA66-890E-1CD2-AF2E4C9C358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92705" y="1824086"/>
              <a:ext cx="914400" cy="914400"/>
            </a:xfrm>
            <a:prstGeom prst="rect">
              <a:avLst/>
            </a:prstGeom>
          </p:spPr>
        </p:pic>
        <p:pic>
          <p:nvPicPr>
            <p:cNvPr id="12" name="Graphic 11" descr="Denkwolkje silhouet">
              <a:extLst>
                <a:ext uri="{FF2B5EF4-FFF2-40B4-BE49-F238E27FC236}">
                  <a16:creationId xmlns:a16="http://schemas.microsoft.com/office/drawing/2014/main" id="{F585AB5C-B2CF-281F-E9F8-748BCE0AC21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17649" y="1896250"/>
              <a:ext cx="914400" cy="914400"/>
            </a:xfrm>
            <a:prstGeom prst="rect">
              <a:avLst/>
            </a:prstGeom>
          </p:spPr>
        </p:pic>
        <p:pic>
          <p:nvPicPr>
            <p:cNvPr id="13" name="Graphic 12" descr="Hoofd met radertjes silhouet">
              <a:extLst>
                <a:ext uri="{FF2B5EF4-FFF2-40B4-BE49-F238E27FC236}">
                  <a16:creationId xmlns:a16="http://schemas.microsoft.com/office/drawing/2014/main" id="{89DBD810-0CDE-73E3-D5DA-57A5E9BD33A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49905" y="2620114"/>
              <a:ext cx="914400" cy="914400"/>
            </a:xfrm>
            <a:prstGeom prst="rect">
              <a:avLst/>
            </a:prstGeom>
          </p:spPr>
        </p:pic>
      </p:grpSp>
      <p:sp>
        <p:nvSpPr>
          <p:cNvPr id="14" name="Tekstvak 13">
            <a:extLst>
              <a:ext uri="{FF2B5EF4-FFF2-40B4-BE49-F238E27FC236}">
                <a16:creationId xmlns:a16="http://schemas.microsoft.com/office/drawing/2014/main" id="{02ADD100-BD60-148F-4CE7-B7C8D796FBEE}"/>
              </a:ext>
            </a:extLst>
          </p:cNvPr>
          <p:cNvSpPr txBox="1"/>
          <p:nvPr/>
        </p:nvSpPr>
        <p:spPr>
          <a:xfrm>
            <a:off x="1195305" y="3834770"/>
            <a:ext cx="3413694" cy="430887"/>
          </a:xfrm>
          <a:prstGeom prst="rect">
            <a:avLst/>
          </a:prstGeom>
          <a:noFill/>
        </p:spPr>
        <p:txBody>
          <a:bodyPr wrap="square">
            <a:spAutoFit/>
          </a:bodyPr>
          <a:lstStyle/>
          <a:p>
            <a:r>
              <a:rPr lang="nl-NL" sz="1100" dirty="0">
                <a:latin typeface="Arial" panose="020B0604020202020204" pitchFamily="34" charset="0"/>
                <a:cs typeface="Times New Roman" panose="02020603050405020304" pitchFamily="18" charset="0"/>
              </a:rPr>
              <a:t>Algemeen proces  </a:t>
            </a:r>
          </a:p>
          <a:p>
            <a:r>
              <a:rPr lang="nl-NL" sz="1100" dirty="0">
                <a:latin typeface="Arial" panose="020B0604020202020204" pitchFamily="34" charset="0"/>
                <a:cs typeface="Times New Roman" panose="02020603050405020304" pitchFamily="18" charset="0"/>
              </a:rPr>
              <a:t>Dijkontwerp en kader</a:t>
            </a:r>
          </a:p>
        </p:txBody>
      </p:sp>
      <p:sp>
        <p:nvSpPr>
          <p:cNvPr id="16" name="Tekstvak 15">
            <a:extLst>
              <a:ext uri="{FF2B5EF4-FFF2-40B4-BE49-F238E27FC236}">
                <a16:creationId xmlns:a16="http://schemas.microsoft.com/office/drawing/2014/main" id="{E697F214-4042-49BD-8BB0-D290EBAD7A81}"/>
              </a:ext>
            </a:extLst>
          </p:cNvPr>
          <p:cNvSpPr txBox="1"/>
          <p:nvPr/>
        </p:nvSpPr>
        <p:spPr>
          <a:xfrm>
            <a:off x="2710124" y="3834770"/>
            <a:ext cx="1350197" cy="430887"/>
          </a:xfrm>
          <a:prstGeom prst="rect">
            <a:avLst/>
          </a:prstGeom>
          <a:noFill/>
        </p:spPr>
        <p:txBody>
          <a:bodyPr wrap="square">
            <a:spAutoFit/>
          </a:bodyPr>
          <a:lstStyle/>
          <a:p>
            <a:r>
              <a:rPr lang="nl-NL" sz="1100" i="1" dirty="0">
                <a:latin typeface="Arial" panose="020B0604020202020204" pitchFamily="34" charset="0"/>
                <a:cs typeface="Times New Roman" panose="02020603050405020304" pitchFamily="18" charset="0"/>
              </a:rPr>
              <a:t>Per thema: Effectbeoordeling</a:t>
            </a:r>
            <a:endParaRPr lang="nl-NL" sz="1100" dirty="0"/>
          </a:p>
        </p:txBody>
      </p:sp>
      <p:pic>
        <p:nvPicPr>
          <p:cNvPr id="17" name="Graphic 16" descr="Lijn met pijl: curve in tegenwijzerzin silhouet">
            <a:extLst>
              <a:ext uri="{FF2B5EF4-FFF2-40B4-BE49-F238E27FC236}">
                <a16:creationId xmlns:a16="http://schemas.microsoft.com/office/drawing/2014/main" id="{0DBBF2B8-E7A6-2B2E-848B-09C79A372F4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5417751" flipH="1">
            <a:off x="4293303" y="2008703"/>
            <a:ext cx="1002890" cy="1002890"/>
          </a:xfrm>
          <a:prstGeom prst="rect">
            <a:avLst/>
          </a:prstGeom>
        </p:spPr>
      </p:pic>
    </p:spTree>
    <p:extLst>
      <p:ext uri="{BB962C8B-B14F-4D97-AF65-F5344CB8AC3E}">
        <p14:creationId xmlns:p14="http://schemas.microsoft.com/office/powerpoint/2010/main" val="353653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1050426" y="1375645"/>
            <a:ext cx="7353878" cy="3058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lnSpc>
                <a:spcPct val="140000"/>
              </a:lnSpc>
              <a:spcBef>
                <a:spcPct val="0"/>
              </a:spcBef>
              <a:buNone/>
            </a:pPr>
            <a:r>
              <a:rPr lang="nl-NL" altLang="nl-NL" sz="1800" b="1" dirty="0">
                <a:latin typeface="Arial"/>
                <a:ea typeface="Arial MT Lt"/>
                <a:cs typeface="Arial"/>
              </a:rPr>
              <a:t>Welkom!</a:t>
            </a:r>
          </a:p>
          <a:p>
            <a:pPr marL="0" indent="0" eaLnBrk="1" hangingPunct="1">
              <a:lnSpc>
                <a:spcPct val="140000"/>
              </a:lnSpc>
              <a:spcBef>
                <a:spcPct val="0"/>
              </a:spcBef>
              <a:buNone/>
            </a:pPr>
            <a:endParaRPr lang="nl-NL" altLang="nl-NL" sz="1800" b="1" dirty="0">
              <a:latin typeface="Arial"/>
              <a:ea typeface="Arial MT Lt"/>
              <a:cs typeface="Arial"/>
            </a:endParaRPr>
          </a:p>
          <a:p>
            <a:pPr marL="0" indent="0">
              <a:lnSpc>
                <a:spcPct val="140000"/>
              </a:lnSpc>
              <a:spcBef>
                <a:spcPct val="0"/>
              </a:spcBef>
              <a:buNone/>
            </a:pPr>
            <a:r>
              <a:rPr lang="nl-NL" altLang="nl-NL" sz="1800" b="1" dirty="0">
                <a:latin typeface="Arial"/>
                <a:ea typeface="Arial MT Lt"/>
                <a:cs typeface="Arial"/>
              </a:rPr>
              <a:t>Wat kunt u verwachten vanavond?</a:t>
            </a:r>
          </a:p>
          <a:p>
            <a:pPr marL="457200" lvl="1" indent="0">
              <a:lnSpc>
                <a:spcPct val="140000"/>
              </a:lnSpc>
              <a:spcBef>
                <a:spcPct val="0"/>
              </a:spcBef>
              <a:buNone/>
            </a:pPr>
            <a:r>
              <a:rPr lang="nl-NL" sz="1800" b="1" dirty="0">
                <a:solidFill>
                  <a:srgbClr val="0070BA"/>
                </a:solidFill>
                <a:latin typeface="Arial"/>
                <a:cs typeface="Arial"/>
              </a:rPr>
              <a:t>Presentatie</a:t>
            </a:r>
            <a:r>
              <a:rPr lang="nl-NL" sz="1800" b="1" dirty="0">
                <a:solidFill>
                  <a:schemeClr val="accent1"/>
                </a:solidFill>
                <a:latin typeface="Arial"/>
                <a:cs typeface="Arial"/>
              </a:rPr>
              <a:t>	</a:t>
            </a:r>
            <a:r>
              <a:rPr lang="nl-NL" sz="1800" b="1" dirty="0">
                <a:solidFill>
                  <a:srgbClr val="FF0000"/>
                </a:solidFill>
                <a:latin typeface="Arial"/>
                <a:cs typeface="Arial"/>
              </a:rPr>
              <a:t> </a:t>
            </a:r>
            <a:r>
              <a:rPr lang="nl-NL" sz="1800" b="1" dirty="0">
                <a:latin typeface="Arial"/>
                <a:cs typeface="Arial"/>
              </a:rPr>
              <a:t>	</a:t>
            </a:r>
            <a:endParaRPr lang="nl-NL" dirty="0">
              <a:ea typeface="Calibri"/>
              <a:cs typeface="Calibri"/>
            </a:endParaRPr>
          </a:p>
          <a:p>
            <a:pPr lvl="1">
              <a:lnSpc>
                <a:spcPct val="140000"/>
              </a:lnSpc>
              <a:spcBef>
                <a:spcPct val="0"/>
              </a:spcBef>
              <a:buFont typeface="Arial" panose="020B0604020202020204" pitchFamily="34" charset="0"/>
              <a:buChar char="•"/>
            </a:pPr>
            <a:r>
              <a:rPr lang="nl-NL" sz="1800" dirty="0">
                <a:latin typeface="Arial"/>
                <a:cs typeface="Arial"/>
              </a:rPr>
              <a:t>Waar staan we nu?</a:t>
            </a:r>
            <a:endParaRPr lang="nl-NL" dirty="0">
              <a:ea typeface="Calibri"/>
              <a:cs typeface="Calibri"/>
            </a:endParaRPr>
          </a:p>
          <a:p>
            <a:pPr lvl="1">
              <a:lnSpc>
                <a:spcPct val="140000"/>
              </a:lnSpc>
              <a:spcBef>
                <a:spcPct val="0"/>
              </a:spcBef>
              <a:buFont typeface="Arial" panose="020B0604020202020204" pitchFamily="34" charset="0"/>
              <a:buChar char="•"/>
            </a:pPr>
            <a:r>
              <a:rPr lang="nl-NL" sz="1800" dirty="0">
                <a:latin typeface="Arial"/>
                <a:cs typeface="Arial"/>
              </a:rPr>
              <a:t>Wegwijs in ontwerp projectplan Waterwet en MER</a:t>
            </a:r>
            <a:endParaRPr lang="nl-NL" dirty="0">
              <a:ea typeface="Calibri"/>
              <a:cs typeface="Calibri"/>
            </a:endParaRPr>
          </a:p>
          <a:p>
            <a:pPr marL="0" indent="0">
              <a:lnSpc>
                <a:spcPct val="140000"/>
              </a:lnSpc>
              <a:spcBef>
                <a:spcPct val="0"/>
              </a:spcBef>
              <a:buNone/>
            </a:pPr>
            <a:endParaRPr lang="nl-NL" sz="1800" b="1" dirty="0">
              <a:latin typeface="Arial"/>
              <a:cs typeface="Arial"/>
            </a:endParaRPr>
          </a:p>
          <a:p>
            <a:pPr marL="457200" lvl="1" indent="0">
              <a:lnSpc>
                <a:spcPct val="140000"/>
              </a:lnSpc>
              <a:spcBef>
                <a:spcPct val="0"/>
              </a:spcBef>
              <a:buNone/>
            </a:pPr>
            <a:r>
              <a:rPr lang="nl-NL" sz="1800" b="1" dirty="0">
                <a:solidFill>
                  <a:srgbClr val="0070BA"/>
                </a:solidFill>
                <a:latin typeface="Arial"/>
                <a:cs typeface="Arial"/>
              </a:rPr>
              <a:t>Informatiemarkt</a:t>
            </a:r>
            <a:r>
              <a:rPr lang="nl-NL" sz="1800" b="1" dirty="0">
                <a:solidFill>
                  <a:schemeClr val="accent1"/>
                </a:solidFill>
                <a:latin typeface="Arial"/>
                <a:cs typeface="Arial"/>
              </a:rPr>
              <a:t> (tot 21.30 uur)</a:t>
            </a: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188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471488" y="1177925"/>
            <a:ext cx="5006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De opzet van het Milieueffectrapport</a:t>
            </a:r>
          </a:p>
          <a:p>
            <a:pPr eaLnBrk="1" hangingPunct="1">
              <a:spcBef>
                <a:spcPct val="0"/>
              </a:spcBef>
              <a:buFontTx/>
              <a:buNone/>
            </a:pPr>
            <a:r>
              <a:rPr lang="nl-NL" altLang="nl-NL" sz="1800" dirty="0">
                <a:solidFill>
                  <a:srgbClr val="0070BA"/>
                </a:solidFill>
                <a:latin typeface="Arial" panose="020B0604020202020204" pitchFamily="34" charset="0"/>
                <a:ea typeface="Arial MT Md"/>
                <a:cs typeface="Arial" panose="020B0604020202020204" pitchFamily="34" charset="0"/>
              </a:rPr>
              <a:t>Het beoordelingskader</a:t>
            </a:r>
            <a:endParaRPr lang="nl-NL" altLang="nl-NL" sz="2000" dirty="0">
              <a:solidFill>
                <a:srgbClr val="0070BA"/>
              </a:solidFill>
              <a:latin typeface="Arial" panose="020B0604020202020204" pitchFamily="34" charset="0"/>
              <a:ea typeface="Arial MT Md"/>
              <a:cs typeface="Arial" panose="020B0604020202020204" pitchFamily="34" charset="0"/>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el 2">
            <a:extLst>
              <a:ext uri="{FF2B5EF4-FFF2-40B4-BE49-F238E27FC236}">
                <a16:creationId xmlns:a16="http://schemas.microsoft.com/office/drawing/2014/main" id="{62984355-1BA8-29B7-F5B4-880D723EDC53}"/>
              </a:ext>
            </a:extLst>
          </p:cNvPr>
          <p:cNvGraphicFramePr>
            <a:graphicFrameLocks noGrp="1"/>
          </p:cNvGraphicFramePr>
          <p:nvPr>
            <p:extLst>
              <p:ext uri="{D42A27DB-BD31-4B8C-83A1-F6EECF244321}">
                <p14:modId xmlns:p14="http://schemas.microsoft.com/office/powerpoint/2010/main" val="2055514914"/>
              </p:ext>
            </p:extLst>
          </p:nvPr>
        </p:nvGraphicFramePr>
        <p:xfrm>
          <a:off x="1458959" y="1961803"/>
          <a:ext cx="3672000" cy="2400000"/>
        </p:xfrm>
        <a:graphic>
          <a:graphicData uri="http://schemas.openxmlformats.org/drawingml/2006/table">
            <a:tbl>
              <a:tblPr firstRow="1" firstCol="1" bandRow="1"/>
              <a:tblGrid>
                <a:gridCol w="3672000">
                  <a:extLst>
                    <a:ext uri="{9D8B030D-6E8A-4147-A177-3AD203B41FA5}">
                      <a16:colId xmlns:a16="http://schemas.microsoft.com/office/drawing/2014/main" val="3940363578"/>
                    </a:ext>
                  </a:extLst>
                </a:gridCol>
              </a:tblGrid>
              <a:tr h="300000">
                <a:tc>
                  <a:txBody>
                    <a:bodyPr/>
                    <a:lstStyle/>
                    <a:p>
                      <a:pPr>
                        <a:lnSpc>
                          <a:spcPct val="120000"/>
                        </a:lnSpc>
                      </a:pPr>
                      <a:r>
                        <a:rPr lang="en-US" sz="1200" b="1" dirty="0" err="1">
                          <a:solidFill>
                            <a:srgbClr val="FFFFFF"/>
                          </a:solidFill>
                          <a:effectLst/>
                          <a:latin typeface="Arial" panose="020B0604020202020204" pitchFamily="34" charset="0"/>
                          <a:ea typeface="Times New Roman" panose="02020603050405020304" pitchFamily="18" charset="0"/>
                          <a:cs typeface="Arial" panose="020B0604020202020204" pitchFamily="34" charset="0"/>
                        </a:rPr>
                        <a:t>Aspecten</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761" marR="29761" marT="7716" marB="7716">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70C0"/>
                    </a:solidFill>
                  </a:tcPr>
                </a:tc>
                <a:extLst>
                  <a:ext uri="{0D108BD9-81ED-4DB2-BD59-A6C34878D82A}">
                    <a16:rowId xmlns:a16="http://schemas.microsoft.com/office/drawing/2014/main" val="904854708"/>
                  </a:ext>
                </a:extLst>
              </a:tr>
              <a:tr h="300000">
                <a:tc>
                  <a:txBody>
                    <a:bodyPr/>
                    <a:lstStyle/>
                    <a:p>
                      <a:pPr>
                        <a:lnSpc>
                          <a:spcPct val="120000"/>
                        </a:lnSpc>
                      </a:pPr>
                      <a:r>
                        <a:rPr lang="en-US" sz="1200" dirty="0" err="1">
                          <a:effectLst/>
                          <a:latin typeface="Arial" panose="020B0604020202020204" pitchFamily="34" charset="0"/>
                          <a:ea typeface="Times New Roman" panose="02020603050405020304" pitchFamily="18" charset="0"/>
                          <a:cs typeface="Arial" panose="020B0604020202020204" pitchFamily="34" charset="0"/>
                        </a:rPr>
                        <a:t>Techniek</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761" marR="29761" marT="7716" marB="7716">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699524634"/>
                  </a:ext>
                </a:extLst>
              </a:tr>
              <a:tr h="300000">
                <a:tc>
                  <a:txBody>
                    <a:bodyPr/>
                    <a:lstStyle/>
                    <a:p>
                      <a:pPr>
                        <a:lnSpc>
                          <a:spcPct val="120000"/>
                        </a:lnSpc>
                      </a:pPr>
                      <a:r>
                        <a:rPr lang="en-US" sz="1200" dirty="0">
                          <a:effectLst/>
                          <a:latin typeface="Arial" panose="020B0604020202020204" pitchFamily="34" charset="0"/>
                          <a:ea typeface="Times New Roman" panose="02020603050405020304" pitchFamily="18" charset="0"/>
                          <a:cs typeface="Arial" panose="020B0604020202020204" pitchFamily="34" charset="0"/>
                        </a:rPr>
                        <a:t>Natuur</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761" marR="29761" marT="7716" marB="7716">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598048018"/>
                  </a:ext>
                </a:extLst>
              </a:tr>
              <a:tr h="300000">
                <a:tc>
                  <a:txBody>
                    <a:bodyPr/>
                    <a:lstStyle/>
                    <a:p>
                      <a:pPr>
                        <a:lnSpc>
                          <a:spcPct val="120000"/>
                        </a:lnSpc>
                      </a:pPr>
                      <a:r>
                        <a:rPr lang="en-US" sz="1200" dirty="0" err="1">
                          <a:effectLst/>
                          <a:latin typeface="Arial" panose="020B0604020202020204" pitchFamily="34" charset="0"/>
                          <a:ea typeface="Times New Roman" panose="02020603050405020304" pitchFamily="18" charset="0"/>
                          <a:cs typeface="Arial" panose="020B0604020202020204" pitchFamily="34" charset="0"/>
                        </a:rPr>
                        <a:t>Watersysteem</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761" marR="29761" marT="7716" marB="7716">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23804762"/>
                  </a:ext>
                </a:extLst>
              </a:tr>
              <a:tr h="300000">
                <a:tc>
                  <a:txBody>
                    <a:bodyPr/>
                    <a:lstStyle/>
                    <a:p>
                      <a:pPr>
                        <a:lnSpc>
                          <a:spcPct val="120000"/>
                        </a:lnSpc>
                      </a:pPr>
                      <a:r>
                        <a:rPr lang="en-US" sz="1200" dirty="0" err="1">
                          <a:effectLst/>
                          <a:latin typeface="Arial" panose="020B0604020202020204" pitchFamily="34" charset="0"/>
                          <a:ea typeface="Times New Roman" panose="02020603050405020304" pitchFamily="18" charset="0"/>
                          <a:cs typeface="Arial" panose="020B0604020202020204" pitchFamily="34" charset="0"/>
                        </a:rPr>
                        <a:t>Cultuurhistorische</a:t>
                      </a:r>
                      <a:r>
                        <a:rPr lang="en-US" sz="1200" dirty="0">
                          <a:effectLst/>
                          <a:latin typeface="Arial" panose="020B0604020202020204" pitchFamily="34" charset="0"/>
                          <a:ea typeface="Times New Roman" panose="02020603050405020304" pitchFamily="18" charset="0"/>
                          <a:cs typeface="Arial" panose="020B0604020202020204" pitchFamily="34" charset="0"/>
                        </a:rPr>
                        <a:t> en </a:t>
                      </a:r>
                      <a:r>
                        <a:rPr lang="en-US" sz="1200" dirty="0" err="1">
                          <a:effectLst/>
                          <a:latin typeface="Arial" panose="020B0604020202020204" pitchFamily="34" charset="0"/>
                          <a:ea typeface="Times New Roman" panose="02020603050405020304" pitchFamily="18" charset="0"/>
                          <a:cs typeface="Arial" panose="020B0604020202020204" pitchFamily="34" charset="0"/>
                        </a:rPr>
                        <a:t>aardkundige</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waarden</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761" marR="29761" marT="7716" marB="7716">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063230484"/>
                  </a:ext>
                </a:extLst>
              </a:tr>
              <a:tr h="300000">
                <a:tc>
                  <a:txBody>
                    <a:bodyPr/>
                    <a:lstStyle/>
                    <a:p>
                      <a:pPr>
                        <a:lnSpc>
                          <a:spcPct val="120000"/>
                        </a:lnSpc>
                      </a:pPr>
                      <a:r>
                        <a:rPr lang="en-US" sz="1200">
                          <a:effectLst/>
                          <a:latin typeface="Arial" panose="020B0604020202020204" pitchFamily="34" charset="0"/>
                          <a:ea typeface="Times New Roman" panose="02020603050405020304" pitchFamily="18" charset="0"/>
                          <a:cs typeface="Arial" panose="020B0604020202020204" pitchFamily="34" charset="0"/>
                        </a:rPr>
                        <a:t>Dijktracé en inpassing</a:t>
                      </a:r>
                      <a:endParaRPr lang="nl-NL"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9761" marR="29761" marT="7716" marB="7716">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5387436"/>
                  </a:ext>
                </a:extLst>
              </a:tr>
              <a:tr h="300000">
                <a:tc>
                  <a:txBody>
                    <a:bodyPr/>
                    <a:lstStyle/>
                    <a:p>
                      <a:pPr>
                        <a:lnSpc>
                          <a:spcPct val="120000"/>
                        </a:lnSpc>
                      </a:pPr>
                      <a:r>
                        <a:rPr lang="en-US" sz="1200" dirty="0" err="1">
                          <a:effectLst/>
                          <a:latin typeface="Arial" panose="020B0604020202020204" pitchFamily="34" charset="0"/>
                          <a:ea typeface="Times New Roman" panose="02020603050405020304" pitchFamily="18" charset="0"/>
                          <a:cs typeface="Arial" panose="020B0604020202020204" pitchFamily="34" charset="0"/>
                        </a:rPr>
                        <a:t>Wonen</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werken</a:t>
                      </a:r>
                      <a:r>
                        <a:rPr lang="en-US" sz="1200" dirty="0">
                          <a:effectLst/>
                          <a:latin typeface="Arial" panose="020B0604020202020204" pitchFamily="34" charset="0"/>
                          <a:ea typeface="Times New Roman" panose="02020603050405020304" pitchFamily="18" charset="0"/>
                          <a:cs typeface="Arial" panose="020B0604020202020204" pitchFamily="34" charset="0"/>
                        </a:rPr>
                        <a:t> en </a:t>
                      </a:r>
                      <a:r>
                        <a:rPr lang="en-US" sz="1200" dirty="0" err="1">
                          <a:effectLst/>
                          <a:latin typeface="Arial" panose="020B0604020202020204" pitchFamily="34" charset="0"/>
                          <a:ea typeface="Times New Roman" panose="02020603050405020304" pitchFamily="18" charset="0"/>
                          <a:cs typeface="Arial" panose="020B0604020202020204" pitchFamily="34" charset="0"/>
                        </a:rPr>
                        <a:t>landbouw</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761" marR="29761" marT="7716" marB="7716">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698402233"/>
                  </a:ext>
                </a:extLst>
              </a:tr>
              <a:tr h="300000">
                <a:tc>
                  <a:txBody>
                    <a:bodyPr/>
                    <a:lstStyle/>
                    <a:p>
                      <a:pPr>
                        <a:lnSpc>
                          <a:spcPct val="120000"/>
                        </a:lnSpc>
                      </a:pPr>
                      <a:r>
                        <a:rPr lang="en-US" sz="1200" dirty="0" err="1">
                          <a:effectLst/>
                          <a:latin typeface="Arial" panose="020B0604020202020204" pitchFamily="34" charset="0"/>
                          <a:ea typeface="Times New Roman" panose="02020603050405020304" pitchFamily="18" charset="0"/>
                          <a:cs typeface="Arial" panose="020B0604020202020204" pitchFamily="34" charset="0"/>
                        </a:rPr>
                        <a:t>Recreatie</a:t>
                      </a:r>
                      <a:r>
                        <a:rPr lang="en-US" sz="1200" dirty="0">
                          <a:effectLst/>
                          <a:latin typeface="Arial" panose="020B0604020202020204" pitchFamily="34" charset="0"/>
                          <a:ea typeface="Times New Roman" panose="02020603050405020304" pitchFamily="18" charset="0"/>
                          <a:cs typeface="Arial" panose="020B0604020202020204" pitchFamily="34" charset="0"/>
                        </a:rPr>
                        <a:t> en </a:t>
                      </a:r>
                      <a:r>
                        <a:rPr lang="en-US" sz="1200" dirty="0" err="1">
                          <a:effectLst/>
                          <a:latin typeface="Arial" panose="020B0604020202020204" pitchFamily="34" charset="0"/>
                          <a:ea typeface="Times New Roman" panose="02020603050405020304" pitchFamily="18" charset="0"/>
                          <a:cs typeface="Arial" panose="020B0604020202020204" pitchFamily="34" charset="0"/>
                        </a:rPr>
                        <a:t>verkeer</a:t>
                      </a:r>
                      <a:endParaRPr lang="nl-NL"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9761" marR="29761" marT="7716" marB="7716">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982874497"/>
                  </a:ext>
                </a:extLst>
              </a:tr>
            </a:tbl>
          </a:graphicData>
        </a:graphic>
      </p:graphicFrame>
      <p:graphicFrame>
        <p:nvGraphicFramePr>
          <p:cNvPr id="5" name="Tabel 4">
            <a:extLst>
              <a:ext uri="{FF2B5EF4-FFF2-40B4-BE49-F238E27FC236}">
                <a16:creationId xmlns:a16="http://schemas.microsoft.com/office/drawing/2014/main" id="{E79D1BB8-A1E0-467B-ECBB-F80FB6AD6F87}"/>
              </a:ext>
            </a:extLst>
          </p:cNvPr>
          <p:cNvGraphicFramePr>
            <a:graphicFrameLocks noGrp="1"/>
          </p:cNvGraphicFramePr>
          <p:nvPr>
            <p:extLst>
              <p:ext uri="{D42A27DB-BD31-4B8C-83A1-F6EECF244321}">
                <p14:modId xmlns:p14="http://schemas.microsoft.com/office/powerpoint/2010/main" val="1344294858"/>
              </p:ext>
            </p:extLst>
          </p:nvPr>
        </p:nvGraphicFramePr>
        <p:xfrm>
          <a:off x="5381420" y="2699363"/>
          <a:ext cx="3613355" cy="924880"/>
        </p:xfrm>
        <a:graphic>
          <a:graphicData uri="http://schemas.openxmlformats.org/drawingml/2006/table">
            <a:tbl>
              <a:tblPr firstRow="1" firstCol="1" bandRow="1"/>
              <a:tblGrid>
                <a:gridCol w="3613355">
                  <a:extLst>
                    <a:ext uri="{9D8B030D-6E8A-4147-A177-3AD203B41FA5}">
                      <a16:colId xmlns:a16="http://schemas.microsoft.com/office/drawing/2014/main" val="2138467547"/>
                    </a:ext>
                  </a:extLst>
                </a:gridCol>
              </a:tblGrid>
              <a:tr h="107950">
                <a:tc>
                  <a:txBody>
                    <a:bodyPr/>
                    <a:lstStyle/>
                    <a:p>
                      <a:pPr>
                        <a:lnSpc>
                          <a:spcPct val="120000"/>
                        </a:lnSpc>
                      </a:pPr>
                      <a:r>
                        <a:rPr lang="en-US" sz="9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Criteria</a:t>
                      </a:r>
                      <a:endParaRPr lang="nl-NL"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0070C0"/>
                    </a:solidFill>
                  </a:tcPr>
                </a:tc>
                <a:extLst>
                  <a:ext uri="{0D108BD9-81ED-4DB2-BD59-A6C34878D82A}">
                    <a16:rowId xmlns:a16="http://schemas.microsoft.com/office/drawing/2014/main" val="557530481"/>
                  </a:ext>
                </a:extLst>
              </a:tr>
              <a:tr h="107950">
                <a:tc>
                  <a:txBody>
                    <a:bodyPr/>
                    <a:lstStyle/>
                    <a:p>
                      <a:pPr>
                        <a:lnSpc>
                          <a:spcPct val="120000"/>
                        </a:lnSpc>
                      </a:pPr>
                      <a:r>
                        <a:rPr lang="en-US" sz="900">
                          <a:effectLst/>
                          <a:latin typeface="Arial" panose="020B0604020202020204" pitchFamily="34" charset="0"/>
                          <a:ea typeface="Times New Roman" panose="02020603050405020304" pitchFamily="18" charset="0"/>
                          <a:cs typeface="Arial" panose="020B0604020202020204" pitchFamily="34" charset="0"/>
                        </a:rPr>
                        <a:t>Natura 2000-gebieden</a:t>
                      </a:r>
                      <a:endParaRPr lang="nl-NL"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345225629"/>
                  </a:ext>
                </a:extLst>
              </a:tr>
              <a:tr h="107950">
                <a:tc>
                  <a:txBody>
                    <a:bodyPr/>
                    <a:lstStyle/>
                    <a:p>
                      <a:pPr>
                        <a:lnSpc>
                          <a:spcPct val="120000"/>
                        </a:lnSpc>
                      </a:pPr>
                      <a:r>
                        <a:rPr lang="en-US" sz="900">
                          <a:effectLst/>
                          <a:latin typeface="Arial" panose="020B0604020202020204" pitchFamily="34" charset="0"/>
                          <a:ea typeface="Times New Roman" panose="02020603050405020304" pitchFamily="18" charset="0"/>
                          <a:cs typeface="Arial" panose="020B0604020202020204" pitchFamily="34" charset="0"/>
                        </a:rPr>
                        <a:t>NNN- en overige gebieden</a:t>
                      </a:r>
                      <a:endParaRPr lang="nl-NL"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869119892"/>
                  </a:ext>
                </a:extLst>
              </a:tr>
              <a:tr h="107950">
                <a:tc>
                  <a:txBody>
                    <a:bodyPr/>
                    <a:lstStyle/>
                    <a:p>
                      <a:pPr>
                        <a:lnSpc>
                          <a:spcPct val="120000"/>
                        </a:lnSpc>
                      </a:pPr>
                      <a:r>
                        <a:rPr lang="en-US" sz="900">
                          <a:effectLst/>
                          <a:latin typeface="Arial" panose="020B0604020202020204" pitchFamily="34" charset="0"/>
                          <a:ea typeface="Times New Roman" panose="02020603050405020304" pitchFamily="18" charset="0"/>
                          <a:cs typeface="Arial" panose="020B0604020202020204" pitchFamily="34" charset="0"/>
                        </a:rPr>
                        <a:t>Beschermde soorten</a:t>
                      </a:r>
                      <a:endParaRPr lang="nl-NL"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975965164"/>
                  </a:ext>
                </a:extLst>
              </a:tr>
              <a:tr h="107950">
                <a:tc>
                  <a:txBody>
                    <a:bodyPr/>
                    <a:lstStyle/>
                    <a:p>
                      <a:pPr>
                        <a:lnSpc>
                          <a:spcPct val="120000"/>
                        </a:lnSpc>
                      </a:pPr>
                      <a:r>
                        <a:rPr lang="en-US" sz="900" dirty="0" err="1">
                          <a:effectLst/>
                          <a:latin typeface="Arial" panose="020B0604020202020204" pitchFamily="34" charset="0"/>
                          <a:ea typeface="Times New Roman" panose="02020603050405020304" pitchFamily="18" charset="0"/>
                          <a:cs typeface="Arial" panose="020B0604020202020204" pitchFamily="34" charset="0"/>
                        </a:rPr>
                        <a:t>Bomen</a:t>
                      </a:r>
                      <a:r>
                        <a:rPr lang="en-US" sz="900" dirty="0">
                          <a:effectLst/>
                          <a:latin typeface="Arial" panose="020B0604020202020204" pitchFamily="34" charset="0"/>
                          <a:ea typeface="Times New Roman" panose="02020603050405020304" pitchFamily="18" charset="0"/>
                          <a:cs typeface="Arial" panose="020B0604020202020204" pitchFamily="34" charset="0"/>
                        </a:rPr>
                        <a:t> en </a:t>
                      </a:r>
                      <a:r>
                        <a:rPr lang="en-US" sz="900" dirty="0" err="1">
                          <a:effectLst/>
                          <a:latin typeface="Arial" panose="020B0604020202020204" pitchFamily="34" charset="0"/>
                          <a:ea typeface="Times New Roman" panose="02020603050405020304" pitchFamily="18" charset="0"/>
                          <a:cs typeface="Arial" panose="020B0604020202020204" pitchFamily="34" charset="0"/>
                        </a:rPr>
                        <a:t>houtopstanden</a:t>
                      </a:r>
                      <a:endParaRPr lang="nl-NL"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4190061758"/>
                  </a:ext>
                </a:extLst>
              </a:tr>
            </a:tbl>
          </a:graphicData>
        </a:graphic>
      </p:graphicFrame>
      <p:pic>
        <p:nvPicPr>
          <p:cNvPr id="12" name="Graphic 11" descr="Lijn met pijl: curve in tegenwijzerzin silhouet">
            <a:extLst>
              <a:ext uri="{FF2B5EF4-FFF2-40B4-BE49-F238E27FC236}">
                <a16:creationId xmlns:a16="http://schemas.microsoft.com/office/drawing/2014/main" id="{1FBF1027-7798-D312-7FF1-993A639CCF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760621" flipH="1">
            <a:off x="4879973" y="2119576"/>
            <a:ext cx="1002890" cy="1002890"/>
          </a:xfrm>
          <a:prstGeom prst="rect">
            <a:avLst/>
          </a:prstGeom>
        </p:spPr>
      </p:pic>
    </p:spTree>
    <p:extLst>
      <p:ext uri="{BB962C8B-B14F-4D97-AF65-F5344CB8AC3E}">
        <p14:creationId xmlns:p14="http://schemas.microsoft.com/office/powerpoint/2010/main" val="476675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331378" y="994217"/>
            <a:ext cx="5006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De aanpak van het Milieueffectrapport</a:t>
            </a:r>
          </a:p>
          <a:p>
            <a:pPr eaLnBrk="1" hangingPunct="1">
              <a:spcBef>
                <a:spcPct val="0"/>
              </a:spcBef>
              <a:buFontTx/>
              <a:buNone/>
            </a:pPr>
            <a:r>
              <a:rPr lang="nl-NL" altLang="nl-NL" sz="1800" dirty="0">
                <a:solidFill>
                  <a:srgbClr val="0070BA"/>
                </a:solidFill>
                <a:latin typeface="Arial" panose="020B0604020202020204" pitchFamily="34" charset="0"/>
                <a:ea typeface="Arial MT Md"/>
                <a:cs typeface="Arial" panose="020B0604020202020204" pitchFamily="34" charset="0"/>
              </a:rPr>
              <a:t>Wat is wel en wat niet beoordeeld</a:t>
            </a:r>
            <a:endParaRPr lang="nl-NL" altLang="nl-NL" sz="2000" dirty="0">
              <a:solidFill>
                <a:srgbClr val="0070BA"/>
              </a:solidFill>
              <a:latin typeface="Arial" panose="020B0604020202020204" pitchFamily="34" charset="0"/>
              <a:ea typeface="Arial MT Md"/>
              <a:cs typeface="Arial" panose="020B0604020202020204" pitchFamily="34" charset="0"/>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ep 26">
            <a:extLst>
              <a:ext uri="{FF2B5EF4-FFF2-40B4-BE49-F238E27FC236}">
                <a16:creationId xmlns:a16="http://schemas.microsoft.com/office/drawing/2014/main" id="{F5C58513-5251-534E-C8CF-7EB829FE3E3D}"/>
              </a:ext>
            </a:extLst>
          </p:cNvPr>
          <p:cNvGrpSpPr/>
          <p:nvPr/>
        </p:nvGrpSpPr>
        <p:grpSpPr>
          <a:xfrm>
            <a:off x="1432539" y="1733992"/>
            <a:ext cx="7562236" cy="3019553"/>
            <a:chOff x="-46260" y="-35198"/>
            <a:chExt cx="11860216" cy="4735830"/>
          </a:xfrm>
        </p:grpSpPr>
        <p:pic>
          <p:nvPicPr>
            <p:cNvPr id="28" name="Afbeelding 27" descr="Afbeelding met kaart&#10;&#10;Automatisch gegenereerde beschrijving">
              <a:extLst>
                <a:ext uri="{FF2B5EF4-FFF2-40B4-BE49-F238E27FC236}">
                  <a16:creationId xmlns:a16="http://schemas.microsoft.com/office/drawing/2014/main" id="{A9AC7E15-2BDD-9FB1-AED5-29975AC7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60" y="-35198"/>
              <a:ext cx="10317479" cy="4735830"/>
            </a:xfrm>
            <a:prstGeom prst="rect">
              <a:avLst/>
            </a:prstGeom>
            <a:ln>
              <a:solidFill>
                <a:schemeClr val="accent1"/>
              </a:solidFill>
            </a:ln>
          </p:spPr>
        </p:pic>
        <p:pic>
          <p:nvPicPr>
            <p:cNvPr id="29" name="Afbeelding 28" descr="Afbeelding met tekst&#10;&#10;Automatisch gegenereerde beschrijving">
              <a:extLst>
                <a:ext uri="{FF2B5EF4-FFF2-40B4-BE49-F238E27FC236}">
                  <a16:creationId xmlns:a16="http://schemas.microsoft.com/office/drawing/2014/main" id="{BE9F796F-1A48-3802-AFE9-CFCC62170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8807" y="2475733"/>
              <a:ext cx="4375149" cy="2138680"/>
            </a:xfrm>
            <a:prstGeom prst="rect">
              <a:avLst/>
            </a:prstGeom>
            <a:ln>
              <a:solidFill>
                <a:schemeClr val="accent1"/>
              </a:solidFill>
            </a:ln>
          </p:spPr>
        </p:pic>
      </p:grpSp>
      <p:sp>
        <p:nvSpPr>
          <p:cNvPr id="31" name="Tekstvak 30">
            <a:extLst>
              <a:ext uri="{FF2B5EF4-FFF2-40B4-BE49-F238E27FC236}">
                <a16:creationId xmlns:a16="http://schemas.microsoft.com/office/drawing/2014/main" id="{8C694897-7403-2A82-0321-5D76C6ED0076}"/>
              </a:ext>
            </a:extLst>
          </p:cNvPr>
          <p:cNvSpPr txBox="1"/>
          <p:nvPr/>
        </p:nvSpPr>
        <p:spPr>
          <a:xfrm>
            <a:off x="331378" y="1844242"/>
            <a:ext cx="2940813" cy="1384995"/>
          </a:xfrm>
          <a:prstGeom prst="rect">
            <a:avLst/>
          </a:prstGeom>
          <a:solidFill>
            <a:schemeClr val="bg1"/>
          </a:solidFill>
          <a:ln>
            <a:solidFill>
              <a:schemeClr val="accent1"/>
            </a:solidFill>
          </a:ln>
          <a:effectLst/>
        </p:spPr>
        <p:txBody>
          <a:bodyPr wrap="square">
            <a:spAutoFit/>
          </a:bodyPr>
          <a:lstStyle/>
          <a:p>
            <a:pPr marL="171450" indent="-171450" eaLnBrk="1" hangingPunct="1">
              <a:buFont typeface="Arial" panose="020B0604020202020204" pitchFamily="34" charset="0"/>
              <a:buChar char="•"/>
            </a:pPr>
            <a:r>
              <a:rPr lang="is-IS" altLang="nl-NL" sz="1200" dirty="0">
                <a:solidFill>
                  <a:srgbClr val="0071BB"/>
                </a:solidFill>
                <a:latin typeface="Arial" panose="020B0604020202020204" pitchFamily="34" charset="0"/>
                <a:ea typeface="Arial MT Lt"/>
                <a:cs typeface="Arial" panose="020B0604020202020204" pitchFamily="34" charset="0"/>
              </a:rPr>
              <a:t>Gebruiksfase én aanlegfase</a:t>
            </a:r>
          </a:p>
          <a:p>
            <a:pPr marL="171450" indent="-171450" eaLnBrk="1" hangingPunct="1">
              <a:buFont typeface="Arial" panose="020B0604020202020204" pitchFamily="34" charset="0"/>
              <a:buChar char="•"/>
            </a:pPr>
            <a:r>
              <a:rPr lang="is-IS" altLang="nl-NL" sz="1200" dirty="0">
                <a:solidFill>
                  <a:srgbClr val="0071BB"/>
                </a:solidFill>
                <a:latin typeface="Arial" panose="020B0604020202020204" pitchFamily="34" charset="0"/>
                <a:ea typeface="Arial MT Lt"/>
                <a:cs typeface="Arial" panose="020B0604020202020204" pitchFamily="34" charset="0"/>
              </a:rPr>
              <a:t>Dijkontwerp én </a:t>
            </a:r>
          </a:p>
          <a:p>
            <a:pPr eaLnBrk="1" hangingPunct="1"/>
            <a:r>
              <a:rPr lang="is-IS" altLang="nl-NL" sz="1200" dirty="0">
                <a:solidFill>
                  <a:srgbClr val="0071BB"/>
                </a:solidFill>
                <a:latin typeface="Arial" panose="020B0604020202020204" pitchFamily="34" charset="0"/>
                <a:ea typeface="Arial MT Lt"/>
                <a:cs typeface="Arial" panose="020B0604020202020204" pitchFamily="34" charset="0"/>
              </a:rPr>
              <a:t>    Variant zonder beheerstrook</a:t>
            </a:r>
          </a:p>
          <a:p>
            <a:pPr marL="171450" indent="-171450" eaLnBrk="1" hangingPunct="1">
              <a:buFont typeface="Arial" panose="020B0604020202020204" pitchFamily="34" charset="0"/>
              <a:buChar char="•"/>
            </a:pPr>
            <a:r>
              <a:rPr lang="is-IS" altLang="nl-NL" sz="1200" dirty="0">
                <a:solidFill>
                  <a:srgbClr val="0071BB"/>
                </a:solidFill>
                <a:latin typeface="Arial" panose="020B0604020202020204" pitchFamily="34" charset="0"/>
                <a:ea typeface="Arial MT Lt"/>
                <a:cs typeface="Arial" panose="020B0604020202020204" pitchFamily="34" charset="0"/>
              </a:rPr>
              <a:t>Dijkvakken vs hele dijk</a:t>
            </a:r>
          </a:p>
          <a:p>
            <a:pPr marL="171450" indent="-171450" eaLnBrk="1" hangingPunct="1">
              <a:buFont typeface="Arial" panose="020B0604020202020204" pitchFamily="34" charset="0"/>
              <a:buChar char="•"/>
            </a:pPr>
            <a:endParaRPr lang="is-IS" altLang="nl-NL" sz="1200" dirty="0">
              <a:solidFill>
                <a:srgbClr val="0071BB"/>
              </a:solidFill>
              <a:latin typeface="Arial" panose="020B0604020202020204" pitchFamily="34" charset="0"/>
              <a:ea typeface="Arial MT Lt"/>
              <a:cs typeface="Arial" panose="020B0604020202020204" pitchFamily="34" charset="0"/>
            </a:endParaRPr>
          </a:p>
          <a:p>
            <a:pPr eaLnBrk="1" hangingPunct="1"/>
            <a:r>
              <a:rPr lang="is-IS" altLang="nl-NL" sz="1200" dirty="0">
                <a:solidFill>
                  <a:srgbClr val="0071BB"/>
                </a:solidFill>
                <a:latin typeface="Arial" panose="020B0604020202020204" pitchFamily="34" charset="0"/>
                <a:ea typeface="Arial MT Lt"/>
                <a:cs typeface="Arial" panose="020B0604020202020204" pitchFamily="34" charset="0"/>
              </a:rPr>
              <a:t>Koppelkansen: doorkijk</a:t>
            </a:r>
          </a:p>
          <a:p>
            <a:pPr eaLnBrk="1" hangingPunct="1"/>
            <a:r>
              <a:rPr lang="is-IS" altLang="nl-NL" sz="1200" dirty="0">
                <a:solidFill>
                  <a:srgbClr val="0071BB"/>
                </a:solidFill>
                <a:latin typeface="Arial" panose="020B0604020202020204" pitchFamily="34" charset="0"/>
                <a:ea typeface="Arial MT Lt"/>
                <a:cs typeface="Arial" panose="020B0604020202020204" pitchFamily="34" charset="0"/>
              </a:rPr>
              <a:t>Innovatieve technieken: worst-case</a:t>
            </a:r>
            <a:endParaRPr lang="is-IS" altLang="nl-NL" sz="2000" dirty="0">
              <a:solidFill>
                <a:srgbClr val="0071BB"/>
              </a:solidFill>
              <a:latin typeface="Arial" panose="020B0604020202020204" pitchFamily="34" charset="0"/>
              <a:ea typeface="Arial MT Lt"/>
              <a:cs typeface="Arial" panose="020B0604020202020204" pitchFamily="34" charset="0"/>
            </a:endParaRPr>
          </a:p>
        </p:txBody>
      </p:sp>
    </p:spTree>
    <p:extLst>
      <p:ext uri="{BB962C8B-B14F-4D97-AF65-F5344CB8AC3E}">
        <p14:creationId xmlns:p14="http://schemas.microsoft.com/office/powerpoint/2010/main" val="2934147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6306028" y="2785344"/>
            <a:ext cx="216420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Resultaat</a:t>
            </a:r>
          </a:p>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effectbeoordeling</a:t>
            </a: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a:extLst>
              <a:ext uri="{FF2B5EF4-FFF2-40B4-BE49-F238E27FC236}">
                <a16:creationId xmlns:a16="http://schemas.microsoft.com/office/drawing/2014/main" id="{8E4078A2-F714-2CF4-EF84-82F77B623104}"/>
              </a:ext>
            </a:extLst>
          </p:cNvPr>
          <p:cNvPicPr>
            <a:picLocks noChangeAspect="1"/>
          </p:cNvPicPr>
          <p:nvPr/>
        </p:nvPicPr>
        <p:blipFill>
          <a:blip r:embed="rId5"/>
          <a:stretch>
            <a:fillRect/>
          </a:stretch>
        </p:blipFill>
        <p:spPr>
          <a:xfrm>
            <a:off x="1974226" y="0"/>
            <a:ext cx="3669030" cy="5143500"/>
          </a:xfrm>
          <a:prstGeom prst="rect">
            <a:avLst/>
          </a:prstGeom>
        </p:spPr>
      </p:pic>
    </p:spTree>
    <p:extLst>
      <p:ext uri="{BB962C8B-B14F-4D97-AF65-F5344CB8AC3E}">
        <p14:creationId xmlns:p14="http://schemas.microsoft.com/office/powerpoint/2010/main" val="2855376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7711"/>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ep 21">
            <a:extLst>
              <a:ext uri="{FF2B5EF4-FFF2-40B4-BE49-F238E27FC236}">
                <a16:creationId xmlns:a16="http://schemas.microsoft.com/office/drawing/2014/main" id="{F005D079-3DFE-ED30-D291-479D19413E30}"/>
              </a:ext>
            </a:extLst>
          </p:cNvPr>
          <p:cNvGrpSpPr/>
          <p:nvPr/>
        </p:nvGrpSpPr>
        <p:grpSpPr>
          <a:xfrm>
            <a:off x="1835944" y="971551"/>
            <a:ext cx="7308057" cy="4033339"/>
            <a:chOff x="986174" y="255266"/>
            <a:chExt cx="7780243" cy="4393558"/>
          </a:xfrm>
        </p:grpSpPr>
        <p:sp>
          <p:nvSpPr>
            <p:cNvPr id="2" name="Tekstvak 1">
              <a:extLst>
                <a:ext uri="{FF2B5EF4-FFF2-40B4-BE49-F238E27FC236}">
                  <a16:creationId xmlns:a16="http://schemas.microsoft.com/office/drawing/2014/main" id="{4609E622-E3C4-2985-B3E5-BF028046EB8A}"/>
                </a:ext>
              </a:extLst>
            </p:cNvPr>
            <p:cNvSpPr txBox="1"/>
            <p:nvPr/>
          </p:nvSpPr>
          <p:spPr>
            <a:xfrm>
              <a:off x="6353590" y="651195"/>
              <a:ext cx="2223810" cy="3218536"/>
            </a:xfrm>
            <a:prstGeom prst="rect">
              <a:avLst/>
            </a:prstGeom>
            <a:solidFill>
              <a:schemeClr val="accent5">
                <a:lumMod val="20000"/>
                <a:lumOff val="80000"/>
                <a:alpha val="50000"/>
              </a:schemeClr>
            </a:solidFill>
            <a:ln w="50800">
              <a:solidFill>
                <a:srgbClr val="0070C0"/>
              </a:solidFill>
            </a:ln>
          </p:spPr>
          <p:txBody>
            <a:bodyPr wrap="square" rtlCol="0">
              <a:spAutoFit/>
            </a:bodyPr>
            <a:lstStyle/>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p:txBody>
        </p:sp>
        <p:sp>
          <p:nvSpPr>
            <p:cNvPr id="3" name="Tekstvak 2">
              <a:extLst>
                <a:ext uri="{FF2B5EF4-FFF2-40B4-BE49-F238E27FC236}">
                  <a16:creationId xmlns:a16="http://schemas.microsoft.com/office/drawing/2014/main" id="{EC4EDC9F-C126-48D9-4E95-C38A5CF02987}"/>
                </a:ext>
              </a:extLst>
            </p:cNvPr>
            <p:cNvSpPr txBox="1"/>
            <p:nvPr/>
          </p:nvSpPr>
          <p:spPr>
            <a:xfrm>
              <a:off x="3770929" y="675054"/>
              <a:ext cx="2254325" cy="3218536"/>
            </a:xfrm>
            <a:prstGeom prst="rect">
              <a:avLst/>
            </a:prstGeom>
            <a:solidFill>
              <a:schemeClr val="accent5">
                <a:lumMod val="20000"/>
                <a:lumOff val="80000"/>
                <a:alpha val="60000"/>
              </a:schemeClr>
            </a:solidFill>
            <a:ln w="50800">
              <a:solidFill>
                <a:srgbClr val="0070C0"/>
              </a:solidFill>
            </a:ln>
          </p:spPr>
          <p:txBody>
            <a:bodyPr wrap="square" rtlCol="0">
              <a:spAutoFit/>
            </a:bodyPr>
            <a:lstStyle/>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a:p>
              <a:endParaRPr lang="nl-NL" sz="600" dirty="0">
                <a:latin typeface="Arial" panose="020B0604020202020204" pitchFamily="34" charset="0"/>
                <a:cs typeface="Arial" panose="020B0604020202020204" pitchFamily="34" charset="0"/>
              </a:endParaRPr>
            </a:p>
          </p:txBody>
        </p:sp>
        <p:sp>
          <p:nvSpPr>
            <p:cNvPr id="4" name="Ondertitel 2">
              <a:extLst>
                <a:ext uri="{FF2B5EF4-FFF2-40B4-BE49-F238E27FC236}">
                  <a16:creationId xmlns:a16="http://schemas.microsoft.com/office/drawing/2014/main" id="{9B6BD480-8D57-A501-AD3C-B9BC621B12B9}"/>
                </a:ext>
              </a:extLst>
            </p:cNvPr>
            <p:cNvSpPr txBox="1">
              <a:spLocks/>
            </p:cNvSpPr>
            <p:nvPr/>
          </p:nvSpPr>
          <p:spPr>
            <a:xfrm rot="16200000">
              <a:off x="-810675" y="2066405"/>
              <a:ext cx="3822024" cy="228326"/>
            </a:xfrm>
            <a:prstGeom prst="rect">
              <a:avLst/>
            </a:prstGeom>
            <a:solidFill>
              <a:schemeClr val="accent2">
                <a:lumMod val="75000"/>
              </a:schemeClr>
            </a:solidFill>
          </p:spPr>
          <p:txBody>
            <a:bodyPr vert="horz" lIns="36431" tIns="18216" rIns="36431" bIns="18216"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1200" b="1" dirty="0">
                  <a:solidFill>
                    <a:schemeClr val="bg1"/>
                  </a:solidFill>
                  <a:latin typeface="Arial" panose="020B0604020202020204" pitchFamily="34" charset="0"/>
                  <a:cs typeface="Arial" panose="020B0604020202020204" pitchFamily="34" charset="0"/>
                </a:rPr>
                <a:t>Planuitwerkingsfase</a:t>
              </a:r>
            </a:p>
          </p:txBody>
        </p:sp>
        <p:sp>
          <p:nvSpPr>
            <p:cNvPr id="5" name="Titel 1">
              <a:extLst>
                <a:ext uri="{FF2B5EF4-FFF2-40B4-BE49-F238E27FC236}">
                  <a16:creationId xmlns:a16="http://schemas.microsoft.com/office/drawing/2014/main" id="{EAB8788E-DF99-A05A-D3DE-83386588F05A}"/>
                </a:ext>
              </a:extLst>
            </p:cNvPr>
            <p:cNvSpPr txBox="1">
              <a:spLocks/>
            </p:cNvSpPr>
            <p:nvPr/>
          </p:nvSpPr>
          <p:spPr>
            <a:xfrm>
              <a:off x="3742800" y="269556"/>
              <a:ext cx="2282400" cy="395856"/>
            </a:xfrm>
            <a:prstGeom prst="rect">
              <a:avLst/>
            </a:prstGeom>
            <a:solidFill>
              <a:srgbClr val="0070C0">
                <a:alpha val="80000"/>
              </a:srgbClr>
            </a:solidFill>
          </p:spPr>
          <p:txBody>
            <a:bodyPr vert="horz" lIns="36431" tIns="18216" rIns="36431" bIns="1821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1100" b="1" dirty="0">
                  <a:solidFill>
                    <a:schemeClr val="bg1"/>
                  </a:solidFill>
                  <a:latin typeface="Arial" panose="020B0604020202020204" pitchFamily="34" charset="0"/>
                  <a:cs typeface="Arial" panose="020B0604020202020204" pitchFamily="34" charset="0"/>
                </a:rPr>
                <a:t>PROJECTPLAN WATERWET</a:t>
              </a:r>
            </a:p>
          </p:txBody>
        </p:sp>
        <p:sp>
          <p:nvSpPr>
            <p:cNvPr id="6" name="Ondertitel 2">
              <a:extLst>
                <a:ext uri="{FF2B5EF4-FFF2-40B4-BE49-F238E27FC236}">
                  <a16:creationId xmlns:a16="http://schemas.microsoft.com/office/drawing/2014/main" id="{5334C31B-AF59-D640-A028-73C25C70EB85}"/>
                </a:ext>
              </a:extLst>
            </p:cNvPr>
            <p:cNvSpPr txBox="1">
              <a:spLocks/>
            </p:cNvSpPr>
            <p:nvPr/>
          </p:nvSpPr>
          <p:spPr>
            <a:xfrm>
              <a:off x="3878496" y="3763710"/>
              <a:ext cx="4568928" cy="259759"/>
            </a:xfrm>
            <a:prstGeom prst="rect">
              <a:avLst/>
            </a:prstGeom>
            <a:solidFill>
              <a:schemeClr val="bg1"/>
            </a:solidFill>
            <a:ln w="38100">
              <a:solidFill>
                <a:schemeClr val="accent2">
                  <a:lumMod val="75000"/>
                </a:schemeClr>
              </a:solidFill>
            </a:ln>
          </p:spPr>
          <p:txBody>
            <a:bodyPr vert="horz" lIns="36431" tIns="18216" rIns="36431" bIns="18216"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900" b="1" dirty="0">
                  <a:solidFill>
                    <a:schemeClr val="accent2"/>
                  </a:solidFill>
                  <a:latin typeface="Arial" panose="020B0604020202020204" pitchFamily="34" charset="0"/>
                  <a:cs typeface="Arial" panose="020B0604020202020204" pitchFamily="34" charset="0"/>
                </a:rPr>
                <a:t>BEROEP: UITSPRAAK RAAD VAN STATE (‘binnen 6 maanden’)</a:t>
              </a:r>
            </a:p>
          </p:txBody>
        </p:sp>
        <p:sp>
          <p:nvSpPr>
            <p:cNvPr id="7" name="Titel 1">
              <a:extLst>
                <a:ext uri="{FF2B5EF4-FFF2-40B4-BE49-F238E27FC236}">
                  <a16:creationId xmlns:a16="http://schemas.microsoft.com/office/drawing/2014/main" id="{A230C2F3-3DFD-6E7D-8207-64EFD1EC7E63}"/>
                </a:ext>
              </a:extLst>
            </p:cNvPr>
            <p:cNvSpPr txBox="1">
              <a:spLocks/>
            </p:cNvSpPr>
            <p:nvPr/>
          </p:nvSpPr>
          <p:spPr>
            <a:xfrm>
              <a:off x="6334140" y="255266"/>
              <a:ext cx="2262710" cy="387084"/>
            </a:xfrm>
            <a:prstGeom prst="rect">
              <a:avLst/>
            </a:prstGeom>
            <a:solidFill>
              <a:srgbClr val="0070C0">
                <a:alpha val="65000"/>
              </a:srgbClr>
            </a:solidFill>
          </p:spPr>
          <p:txBody>
            <a:bodyPr vert="horz" lIns="36431" tIns="18216" rIns="36431" bIns="18216"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nl-NL" sz="1100" b="1" dirty="0">
                  <a:solidFill>
                    <a:schemeClr val="bg1"/>
                  </a:solidFill>
                  <a:latin typeface="Arial" panose="020B0604020202020204" pitchFamily="34" charset="0"/>
                  <a:cs typeface="Arial" panose="020B0604020202020204" pitchFamily="34" charset="0"/>
                </a:rPr>
                <a:t>HOOFDVERGUNNINGEN</a:t>
              </a:r>
            </a:p>
          </p:txBody>
        </p:sp>
        <p:sp>
          <p:nvSpPr>
            <p:cNvPr id="8" name="Ondertitel 2">
              <a:extLst>
                <a:ext uri="{FF2B5EF4-FFF2-40B4-BE49-F238E27FC236}">
                  <a16:creationId xmlns:a16="http://schemas.microsoft.com/office/drawing/2014/main" id="{09A12BC8-0E6A-52F2-0FC6-36835A61B568}"/>
                </a:ext>
              </a:extLst>
            </p:cNvPr>
            <p:cNvSpPr txBox="1">
              <a:spLocks/>
            </p:cNvSpPr>
            <p:nvPr/>
          </p:nvSpPr>
          <p:spPr>
            <a:xfrm>
              <a:off x="3878496" y="1789496"/>
              <a:ext cx="4568927" cy="260339"/>
            </a:xfrm>
            <a:prstGeom prst="rect">
              <a:avLst/>
            </a:prstGeom>
            <a:solidFill>
              <a:schemeClr val="bg1"/>
            </a:solidFill>
            <a:ln w="38100">
              <a:solidFill>
                <a:schemeClr val="accent2">
                  <a:lumMod val="75000"/>
                </a:schemeClr>
              </a:solidFill>
            </a:ln>
          </p:spPr>
          <p:txBody>
            <a:bodyPr vert="horz" lIns="36431" tIns="18216" rIns="36431" bIns="18216"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900" b="1" dirty="0">
                  <a:solidFill>
                    <a:schemeClr val="accent2"/>
                  </a:solidFill>
                  <a:latin typeface="Arial" panose="020B0604020202020204" pitchFamily="34" charset="0"/>
                  <a:cs typeface="Arial" panose="020B0604020202020204" pitchFamily="34" charset="0"/>
                </a:rPr>
                <a:t>TER INZAGE VOOR ZIENSWIJZEN (8 weken)</a:t>
              </a:r>
            </a:p>
          </p:txBody>
        </p:sp>
        <p:sp>
          <p:nvSpPr>
            <p:cNvPr id="9" name="Ondertitel 2">
              <a:extLst>
                <a:ext uri="{FF2B5EF4-FFF2-40B4-BE49-F238E27FC236}">
                  <a16:creationId xmlns:a16="http://schemas.microsoft.com/office/drawing/2014/main" id="{56618B0F-8C0D-C416-DB42-F53E1C4AEB45}"/>
                </a:ext>
              </a:extLst>
            </p:cNvPr>
            <p:cNvSpPr txBox="1">
              <a:spLocks/>
            </p:cNvSpPr>
            <p:nvPr/>
          </p:nvSpPr>
          <p:spPr>
            <a:xfrm>
              <a:off x="3861518" y="3348639"/>
              <a:ext cx="4568928" cy="260339"/>
            </a:xfrm>
            <a:prstGeom prst="rect">
              <a:avLst/>
            </a:prstGeom>
            <a:solidFill>
              <a:schemeClr val="bg1"/>
            </a:solidFill>
            <a:ln w="38100">
              <a:solidFill>
                <a:schemeClr val="accent2">
                  <a:lumMod val="75000"/>
                </a:schemeClr>
              </a:solidFill>
            </a:ln>
          </p:spPr>
          <p:txBody>
            <a:bodyPr vert="horz" lIns="36431" tIns="18216" rIns="36431" bIns="18216"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900" b="1" dirty="0">
                  <a:solidFill>
                    <a:schemeClr val="accent2"/>
                  </a:solidFill>
                  <a:latin typeface="Arial" panose="020B0604020202020204" pitchFamily="34" charset="0"/>
                  <a:cs typeface="Arial" panose="020B0604020202020204" pitchFamily="34" charset="0"/>
                </a:rPr>
                <a:t>TER INZAGE VOOR BEROEP (6 weken)</a:t>
              </a:r>
            </a:p>
          </p:txBody>
        </p:sp>
        <p:cxnSp>
          <p:nvCxnSpPr>
            <p:cNvPr id="10" name="Rechte verbindingslijn 9">
              <a:extLst>
                <a:ext uri="{FF2B5EF4-FFF2-40B4-BE49-F238E27FC236}">
                  <a16:creationId xmlns:a16="http://schemas.microsoft.com/office/drawing/2014/main" id="{FEC2C4A6-F287-5FFB-38D8-AC733559775A}"/>
                </a:ext>
              </a:extLst>
            </p:cNvPr>
            <p:cNvCxnSpPr>
              <a:cxnSpLocks/>
            </p:cNvCxnSpPr>
            <p:nvPr/>
          </p:nvCxnSpPr>
          <p:spPr>
            <a:xfrm>
              <a:off x="986175" y="4178491"/>
              <a:ext cx="7755467"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kstvak 10">
              <a:extLst>
                <a:ext uri="{FF2B5EF4-FFF2-40B4-BE49-F238E27FC236}">
                  <a16:creationId xmlns:a16="http://schemas.microsoft.com/office/drawing/2014/main" id="{FDBFBB01-3DFD-47E9-F789-567F12C9FF1D}"/>
                </a:ext>
              </a:extLst>
            </p:cNvPr>
            <p:cNvSpPr txBox="1"/>
            <p:nvPr/>
          </p:nvSpPr>
          <p:spPr>
            <a:xfrm>
              <a:off x="1010950" y="4280034"/>
              <a:ext cx="7755467" cy="368790"/>
            </a:xfrm>
            <a:prstGeom prst="rect">
              <a:avLst/>
            </a:prstGeom>
            <a:solidFill>
              <a:schemeClr val="accent5">
                <a:lumMod val="20000"/>
                <a:lumOff val="80000"/>
                <a:alpha val="50000"/>
              </a:schemeClr>
            </a:solidFill>
          </p:spPr>
          <p:txBody>
            <a:bodyPr wrap="square" rtlCol="0">
              <a:spAutoFit/>
            </a:bodyPr>
            <a:lstStyle/>
            <a:p>
              <a:endParaRPr lang="nl-NL" sz="1600" dirty="0">
                <a:latin typeface="Arial" panose="020B0604020202020204" pitchFamily="34" charset="0"/>
                <a:cs typeface="Arial" panose="020B0604020202020204" pitchFamily="34" charset="0"/>
              </a:endParaRPr>
            </a:p>
          </p:txBody>
        </p:sp>
        <p:sp>
          <p:nvSpPr>
            <p:cNvPr id="12" name="Tekstvak 11">
              <a:extLst>
                <a:ext uri="{FF2B5EF4-FFF2-40B4-BE49-F238E27FC236}">
                  <a16:creationId xmlns:a16="http://schemas.microsoft.com/office/drawing/2014/main" id="{2C716789-CA71-BFAD-2FE8-8F13147D9227}"/>
                </a:ext>
              </a:extLst>
            </p:cNvPr>
            <p:cNvSpPr txBox="1"/>
            <p:nvPr/>
          </p:nvSpPr>
          <p:spPr>
            <a:xfrm>
              <a:off x="3965513" y="1218797"/>
              <a:ext cx="1784039" cy="469370"/>
            </a:xfrm>
            <a:prstGeom prst="rect">
              <a:avLst/>
            </a:prstGeom>
            <a:solidFill>
              <a:schemeClr val="bg1"/>
            </a:solidFill>
          </p:spPr>
          <p:txBody>
            <a:bodyPr wrap="square" rtlCol="0">
              <a:spAutoFit/>
            </a:bodyPr>
            <a:lstStyle/>
            <a:p>
              <a:r>
                <a:rPr lang="nl-NL" sz="1100" b="1" dirty="0">
                  <a:solidFill>
                    <a:schemeClr val="accent1"/>
                  </a:solidFill>
                  <a:latin typeface="Arial" panose="020B0604020202020204" pitchFamily="34" charset="0"/>
                  <a:cs typeface="Arial" panose="020B0604020202020204" pitchFamily="34" charset="0"/>
                </a:rPr>
                <a:t>Vaststellen ontwerp </a:t>
              </a:r>
            </a:p>
            <a:p>
              <a:r>
                <a:rPr lang="nl-NL" sz="1100" b="1" dirty="0">
                  <a:solidFill>
                    <a:schemeClr val="accent1"/>
                  </a:solidFill>
                  <a:latin typeface="Arial" panose="020B0604020202020204" pitchFamily="34" charset="0"/>
                  <a:cs typeface="Arial" panose="020B0604020202020204" pitchFamily="34" charset="0"/>
                </a:rPr>
                <a:t>Projectplan Waterwet</a:t>
              </a:r>
            </a:p>
          </p:txBody>
        </p:sp>
        <p:sp>
          <p:nvSpPr>
            <p:cNvPr id="13" name="Tekstvak 12">
              <a:extLst>
                <a:ext uri="{FF2B5EF4-FFF2-40B4-BE49-F238E27FC236}">
                  <a16:creationId xmlns:a16="http://schemas.microsoft.com/office/drawing/2014/main" id="{CEEAF9B4-24F9-AD9B-B888-3119E55EDB8D}"/>
                </a:ext>
              </a:extLst>
            </p:cNvPr>
            <p:cNvSpPr txBox="1"/>
            <p:nvPr/>
          </p:nvSpPr>
          <p:spPr>
            <a:xfrm>
              <a:off x="3975844" y="2154251"/>
              <a:ext cx="1790144" cy="553186"/>
            </a:xfrm>
            <a:prstGeom prst="rect">
              <a:avLst/>
            </a:prstGeom>
            <a:solidFill>
              <a:schemeClr val="bg1"/>
            </a:solid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Vaststellen definitief projectplan Waterwet (AB HDSR)</a:t>
              </a:r>
            </a:p>
          </p:txBody>
        </p:sp>
        <p:sp>
          <p:nvSpPr>
            <p:cNvPr id="14" name="Tekstvak 13">
              <a:extLst>
                <a:ext uri="{FF2B5EF4-FFF2-40B4-BE49-F238E27FC236}">
                  <a16:creationId xmlns:a16="http://schemas.microsoft.com/office/drawing/2014/main" id="{ECE0E5F8-064F-2C50-8ACA-A33268719F52}"/>
                </a:ext>
              </a:extLst>
            </p:cNvPr>
            <p:cNvSpPr txBox="1"/>
            <p:nvPr/>
          </p:nvSpPr>
          <p:spPr>
            <a:xfrm>
              <a:off x="6636089" y="1271707"/>
              <a:ext cx="1784039" cy="469370"/>
            </a:xfrm>
            <a:prstGeom prst="rect">
              <a:avLst/>
            </a:prstGeom>
            <a:solidFill>
              <a:schemeClr val="bg1"/>
            </a:solidFill>
          </p:spPr>
          <p:txBody>
            <a:bodyPr wrap="square" rtlCol="0">
              <a:spAutoFit/>
            </a:bodyPr>
            <a:lstStyle/>
            <a:p>
              <a:r>
                <a:rPr lang="nl-NL" sz="1100" b="1" dirty="0">
                  <a:solidFill>
                    <a:schemeClr val="accent1"/>
                  </a:solidFill>
                  <a:latin typeface="Arial" panose="020B0604020202020204" pitchFamily="34" charset="0"/>
                  <a:cs typeface="Arial" panose="020B0604020202020204" pitchFamily="34" charset="0"/>
                </a:rPr>
                <a:t>Opstellen ontwerp-vergunningen</a:t>
              </a:r>
            </a:p>
          </p:txBody>
        </p:sp>
        <p:sp>
          <p:nvSpPr>
            <p:cNvPr id="15" name="Tekstvak 14">
              <a:extLst>
                <a:ext uri="{FF2B5EF4-FFF2-40B4-BE49-F238E27FC236}">
                  <a16:creationId xmlns:a16="http://schemas.microsoft.com/office/drawing/2014/main" id="{5240D221-A85D-C89D-94CF-FA7A7B00991E}"/>
                </a:ext>
              </a:extLst>
            </p:cNvPr>
            <p:cNvSpPr txBox="1"/>
            <p:nvPr/>
          </p:nvSpPr>
          <p:spPr>
            <a:xfrm>
              <a:off x="6573474" y="2508390"/>
              <a:ext cx="1784039" cy="469370"/>
            </a:xfrm>
            <a:prstGeom prst="rect">
              <a:avLst/>
            </a:prstGeom>
            <a:solidFill>
              <a:schemeClr val="bg1"/>
            </a:solidFill>
          </p:spPr>
          <p:txBody>
            <a:bodyPr wrap="square" rtlCol="0">
              <a:spAutoFit/>
            </a:bodyPr>
            <a:lstStyle/>
            <a:p>
              <a:r>
                <a:rPr lang="nl-NL" sz="1100" b="1" dirty="0">
                  <a:solidFill>
                    <a:schemeClr val="accent1"/>
                  </a:solidFill>
                  <a:latin typeface="Arial" panose="020B0604020202020204" pitchFamily="34" charset="0"/>
                  <a:cs typeface="Arial" panose="020B0604020202020204" pitchFamily="34" charset="0"/>
                </a:rPr>
                <a:t>Opstellen definitieve vergunningen</a:t>
              </a:r>
            </a:p>
          </p:txBody>
        </p:sp>
        <p:sp>
          <p:nvSpPr>
            <p:cNvPr id="16" name="Tekstvak 15">
              <a:extLst>
                <a:ext uri="{FF2B5EF4-FFF2-40B4-BE49-F238E27FC236}">
                  <a16:creationId xmlns:a16="http://schemas.microsoft.com/office/drawing/2014/main" id="{EB16E2BB-61C5-0E8D-0B9D-55181F8E7590}"/>
                </a:ext>
              </a:extLst>
            </p:cNvPr>
            <p:cNvSpPr txBox="1"/>
            <p:nvPr/>
          </p:nvSpPr>
          <p:spPr>
            <a:xfrm>
              <a:off x="6636089" y="745111"/>
              <a:ext cx="1784039" cy="469370"/>
            </a:xfrm>
            <a:prstGeom prst="rect">
              <a:avLst/>
            </a:prstGeom>
            <a:solidFill>
              <a:schemeClr val="bg1"/>
            </a:solidFill>
          </p:spPr>
          <p:txBody>
            <a:bodyPr wrap="square" rtlCol="0">
              <a:spAutoFit/>
            </a:bodyPr>
            <a:lstStyle/>
            <a:p>
              <a:r>
                <a:rPr lang="nl-NL" sz="1100" b="1" dirty="0">
                  <a:solidFill>
                    <a:schemeClr val="accent1"/>
                  </a:solidFill>
                  <a:latin typeface="Arial" panose="020B0604020202020204" pitchFamily="34" charset="0"/>
                  <a:cs typeface="Arial" panose="020B0604020202020204" pitchFamily="34" charset="0"/>
                </a:rPr>
                <a:t>Indienen vergunningaanvragen</a:t>
              </a:r>
            </a:p>
          </p:txBody>
        </p:sp>
        <p:sp>
          <p:nvSpPr>
            <p:cNvPr id="17" name="Tekstvak 16">
              <a:extLst>
                <a:ext uri="{FF2B5EF4-FFF2-40B4-BE49-F238E27FC236}">
                  <a16:creationId xmlns:a16="http://schemas.microsoft.com/office/drawing/2014/main" id="{85C5F4FB-3739-2EF0-BB24-D5AA4D2D088B}"/>
                </a:ext>
              </a:extLst>
            </p:cNvPr>
            <p:cNvSpPr txBox="1"/>
            <p:nvPr/>
          </p:nvSpPr>
          <p:spPr>
            <a:xfrm>
              <a:off x="3968836" y="2812236"/>
              <a:ext cx="1790144" cy="402317"/>
            </a:xfrm>
            <a:prstGeom prst="rect">
              <a:avLst/>
            </a:prstGeom>
            <a:solidFill>
              <a:schemeClr val="bg1"/>
            </a:solidFill>
          </p:spPr>
          <p:txBody>
            <a:bodyPr wrap="square" rtlCol="0">
              <a:spAutoFit/>
            </a:bodyPr>
            <a:lstStyle/>
            <a:p>
              <a:r>
                <a:rPr lang="nl-NL" sz="900" b="1" dirty="0">
                  <a:solidFill>
                    <a:schemeClr val="accent1"/>
                  </a:solidFill>
                  <a:latin typeface="Arial" panose="020B0604020202020204" pitchFamily="34" charset="0"/>
                  <a:cs typeface="Arial" panose="020B0604020202020204" pitchFamily="34" charset="0"/>
                </a:rPr>
                <a:t>Goedkeuren definitief projectplan Waterwet (PU)</a:t>
              </a:r>
            </a:p>
          </p:txBody>
        </p:sp>
        <p:sp>
          <p:nvSpPr>
            <p:cNvPr id="18" name="Pijl: omlaag 17">
              <a:extLst>
                <a:ext uri="{FF2B5EF4-FFF2-40B4-BE49-F238E27FC236}">
                  <a16:creationId xmlns:a16="http://schemas.microsoft.com/office/drawing/2014/main" id="{8F72D1A8-0E0E-5545-A7B1-2007AF2C761E}"/>
                </a:ext>
              </a:extLst>
            </p:cNvPr>
            <p:cNvSpPr/>
            <p:nvPr/>
          </p:nvSpPr>
          <p:spPr>
            <a:xfrm>
              <a:off x="1294242" y="265280"/>
              <a:ext cx="263981" cy="3937314"/>
            </a:xfrm>
            <a:prstGeom prst="down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600">
                <a:latin typeface="Arial" panose="020B0604020202020204" pitchFamily="34" charset="0"/>
                <a:cs typeface="Arial" panose="020B0604020202020204" pitchFamily="34" charset="0"/>
              </a:endParaRPr>
            </a:p>
          </p:txBody>
        </p:sp>
        <p:sp>
          <p:nvSpPr>
            <p:cNvPr id="19" name="Tekstvak 18">
              <a:extLst>
                <a:ext uri="{FF2B5EF4-FFF2-40B4-BE49-F238E27FC236}">
                  <a16:creationId xmlns:a16="http://schemas.microsoft.com/office/drawing/2014/main" id="{1FE91835-C06F-61C4-71FC-697AB34C7893}"/>
                </a:ext>
              </a:extLst>
            </p:cNvPr>
            <p:cNvSpPr txBox="1"/>
            <p:nvPr/>
          </p:nvSpPr>
          <p:spPr>
            <a:xfrm>
              <a:off x="2068031" y="1770954"/>
              <a:ext cx="1747837" cy="368790"/>
            </a:xfrm>
            <a:prstGeom prst="rect">
              <a:avLst/>
            </a:prstGeom>
            <a:noFill/>
          </p:spPr>
          <p:txBody>
            <a:bodyPr wrap="square" rtlCol="0">
              <a:spAutoFit/>
            </a:bodyPr>
            <a:lstStyle/>
            <a:p>
              <a:r>
                <a:rPr lang="nl-NL" sz="1600" dirty="0">
                  <a:solidFill>
                    <a:schemeClr val="accent2">
                      <a:lumMod val="75000"/>
                    </a:schemeClr>
                  </a:solidFill>
                  <a:latin typeface="Arial" panose="020B0604020202020204" pitchFamily="34" charset="0"/>
                  <a:cs typeface="Arial" panose="020B0604020202020204" pitchFamily="34" charset="0"/>
                </a:rPr>
                <a:t>23 dec - 17 feb</a:t>
              </a:r>
            </a:p>
          </p:txBody>
        </p:sp>
        <p:sp>
          <p:nvSpPr>
            <p:cNvPr id="20" name="Tekstvak 19">
              <a:extLst>
                <a:ext uri="{FF2B5EF4-FFF2-40B4-BE49-F238E27FC236}">
                  <a16:creationId xmlns:a16="http://schemas.microsoft.com/office/drawing/2014/main" id="{1EE318D3-8257-21E4-DAEC-1AEF7796BA64}"/>
                </a:ext>
              </a:extLst>
            </p:cNvPr>
            <p:cNvSpPr txBox="1"/>
            <p:nvPr/>
          </p:nvSpPr>
          <p:spPr>
            <a:xfrm>
              <a:off x="2628923" y="3256316"/>
              <a:ext cx="1168238" cy="368790"/>
            </a:xfrm>
            <a:prstGeom prst="rect">
              <a:avLst/>
            </a:prstGeom>
            <a:noFill/>
          </p:spPr>
          <p:txBody>
            <a:bodyPr wrap="square" rtlCol="0">
              <a:spAutoFit/>
            </a:bodyPr>
            <a:lstStyle/>
            <a:p>
              <a:r>
                <a:rPr lang="nl-NL" sz="1600" dirty="0">
                  <a:solidFill>
                    <a:schemeClr val="accent2">
                      <a:lumMod val="75000"/>
                    </a:schemeClr>
                  </a:solidFill>
                  <a:latin typeface="Arial" panose="020B0604020202020204" pitchFamily="34" charset="0"/>
                  <a:cs typeface="Arial" panose="020B0604020202020204" pitchFamily="34" charset="0"/>
                </a:rPr>
                <a:t>Q3 2023</a:t>
              </a:r>
            </a:p>
          </p:txBody>
        </p:sp>
        <p:sp>
          <p:nvSpPr>
            <p:cNvPr id="21" name="Tekstvak 20">
              <a:extLst>
                <a:ext uri="{FF2B5EF4-FFF2-40B4-BE49-F238E27FC236}">
                  <a16:creationId xmlns:a16="http://schemas.microsoft.com/office/drawing/2014/main" id="{5EE5B811-ACDA-2C72-D071-32349F9D798B}"/>
                </a:ext>
              </a:extLst>
            </p:cNvPr>
            <p:cNvSpPr txBox="1"/>
            <p:nvPr/>
          </p:nvSpPr>
          <p:spPr>
            <a:xfrm>
              <a:off x="2628923" y="3722248"/>
              <a:ext cx="1168238" cy="368790"/>
            </a:xfrm>
            <a:prstGeom prst="rect">
              <a:avLst/>
            </a:prstGeom>
            <a:noFill/>
          </p:spPr>
          <p:txBody>
            <a:bodyPr wrap="square" rtlCol="0">
              <a:spAutoFit/>
            </a:bodyPr>
            <a:lstStyle/>
            <a:p>
              <a:r>
                <a:rPr lang="nl-NL" sz="1600" dirty="0">
                  <a:solidFill>
                    <a:schemeClr val="accent2">
                      <a:lumMod val="75000"/>
                    </a:schemeClr>
                  </a:solidFill>
                  <a:latin typeface="Arial" panose="020B0604020202020204" pitchFamily="34" charset="0"/>
                  <a:cs typeface="Arial" panose="020B0604020202020204" pitchFamily="34" charset="0"/>
                </a:rPr>
                <a:t>Q2 2024</a:t>
              </a:r>
            </a:p>
          </p:txBody>
        </p:sp>
      </p:grpSp>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213335" y="1149224"/>
            <a:ext cx="21176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De procedure</a:t>
            </a:r>
          </a:p>
        </p:txBody>
      </p:sp>
    </p:spTree>
    <p:extLst>
      <p:ext uri="{BB962C8B-B14F-4D97-AF65-F5344CB8AC3E}">
        <p14:creationId xmlns:p14="http://schemas.microsoft.com/office/powerpoint/2010/main" val="2787629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471488" y="1177925"/>
            <a:ext cx="5006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Wat volgt nog?</a:t>
            </a:r>
          </a:p>
        </p:txBody>
      </p:sp>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478415" y="1820145"/>
            <a:ext cx="5815705"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is-IS" altLang="nl-NL" sz="1400" dirty="0">
                <a:latin typeface="Arial" panose="020B0604020202020204" pitchFamily="34" charset="0"/>
                <a:ea typeface="Arial MT Lt"/>
                <a:cs typeface="Arial" panose="020B0604020202020204" pitchFamily="34" charset="0"/>
              </a:rPr>
              <a:t>Ontwerp Projectplan wordt definitief Projectplan</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zienwijzen</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‚ambtshalve aanpassingen‘</a:t>
            </a:r>
          </a:p>
          <a:p>
            <a:pPr marL="0" indent="0" eaLnBrk="1" hangingPunct="1">
              <a:spcBef>
                <a:spcPct val="0"/>
              </a:spcBef>
              <a:buNone/>
            </a:pPr>
            <a:endParaRPr lang="is-IS" altLang="nl-NL" sz="1400" dirty="0">
              <a:latin typeface="Arial" panose="020B0604020202020204" pitchFamily="34" charset="0"/>
              <a:ea typeface="Arial MT Lt"/>
              <a:cs typeface="Arial" panose="020B0604020202020204" pitchFamily="34" charset="0"/>
            </a:endParaRPr>
          </a:p>
          <a:p>
            <a:pPr marL="0" indent="0" eaLnBrk="1" hangingPunct="1">
              <a:spcBef>
                <a:spcPct val="0"/>
              </a:spcBef>
              <a:buNone/>
            </a:pPr>
            <a:r>
              <a:rPr lang="is-IS" altLang="nl-NL" sz="1400" dirty="0">
                <a:latin typeface="Arial" panose="020B0604020202020204" pitchFamily="34" charset="0"/>
                <a:ea typeface="Arial MT Lt"/>
                <a:cs typeface="Arial" panose="020B0604020202020204" pitchFamily="34" charset="0"/>
              </a:rPr>
              <a:t>Meer vergunningen voor de dijkversterking, onder andere:</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tijdelijke effecten op de natuur (o.a. stikstof)</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bouw constructies</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werk aan en rond monumenten</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bodemkwaliteit - grondverzet</a:t>
            </a:r>
          </a:p>
          <a:p>
            <a:pPr marL="0" indent="0" eaLnBrk="1" hangingPunct="1">
              <a:spcBef>
                <a:spcPct val="0"/>
              </a:spcBef>
              <a:buNone/>
            </a:pPr>
            <a:endParaRPr lang="is-IS" altLang="nl-NL" sz="1400" dirty="0">
              <a:latin typeface="Arial" panose="020B0604020202020204" pitchFamily="34" charset="0"/>
              <a:ea typeface="Arial MT Lt"/>
              <a:cs typeface="Arial" panose="020B0604020202020204" pitchFamily="34" charset="0"/>
            </a:endParaRPr>
          </a:p>
          <a:p>
            <a:pPr marL="0" indent="0" eaLnBrk="1" hangingPunct="1">
              <a:spcBef>
                <a:spcPct val="0"/>
              </a:spcBef>
              <a:buNone/>
            </a:pPr>
            <a:r>
              <a:rPr lang="is-IS" altLang="nl-NL" sz="1400" dirty="0">
                <a:latin typeface="Arial" panose="020B0604020202020204" pitchFamily="34" charset="0"/>
                <a:ea typeface="Arial MT Lt"/>
                <a:cs typeface="Arial" panose="020B0604020202020204" pitchFamily="34" charset="0"/>
              </a:rPr>
              <a:t>Vergunningen voor koppelkansen</a:t>
            </a:r>
          </a:p>
          <a:p>
            <a:pPr eaLnBrk="1" hangingPunct="1">
              <a:spcBef>
                <a:spcPct val="0"/>
              </a:spcBef>
            </a:pPr>
            <a:endParaRPr lang="is-IS" altLang="nl-NL" sz="1400" dirty="0">
              <a:latin typeface="Arial" panose="020B0604020202020204" pitchFamily="34" charset="0"/>
              <a:ea typeface="Arial MT Lt"/>
              <a:cs typeface="Arial" panose="020B0604020202020204" pitchFamily="34" charset="0"/>
            </a:endParaRPr>
          </a:p>
          <a:p>
            <a:pPr eaLnBrk="1" hangingPunct="1">
              <a:spcBef>
                <a:spcPct val="0"/>
              </a:spcBef>
            </a:pPr>
            <a:endParaRPr lang="is-IS" altLang="nl-NL" sz="1400" dirty="0">
              <a:latin typeface="Arial" panose="020B0604020202020204" pitchFamily="34" charset="0"/>
              <a:ea typeface="Arial MT Lt"/>
              <a:cs typeface="Arial" panose="020B0604020202020204" pitchFamily="34" charset="0"/>
            </a:endParaRPr>
          </a:p>
          <a:p>
            <a:pPr marL="0" indent="0" eaLnBrk="1" hangingPunct="1">
              <a:spcBef>
                <a:spcPct val="0"/>
              </a:spcBef>
              <a:buNone/>
            </a:pPr>
            <a:endParaRPr lang="is-IS" altLang="nl-NL" sz="1400" dirty="0">
              <a:latin typeface="Arial" panose="020B0604020202020204" pitchFamily="34" charset="0"/>
              <a:ea typeface="Arial MT Lt"/>
              <a:cs typeface="Arial" panose="020B0604020202020204" pitchFamily="34" charset="0"/>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434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471488" y="1177925"/>
            <a:ext cx="5006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Wat volgt nog?</a:t>
            </a:r>
          </a:p>
        </p:txBody>
      </p:sp>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478415" y="1820145"/>
            <a:ext cx="581570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is-IS" altLang="nl-NL" sz="1400" dirty="0">
                <a:latin typeface="Arial" panose="020B0604020202020204" pitchFamily="34" charset="0"/>
                <a:ea typeface="Arial MT Lt"/>
                <a:cs typeface="Arial" panose="020B0604020202020204" pitchFamily="34" charset="0"/>
              </a:rPr>
              <a:t>Meer veldonderzoeken:</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Archeologie – verkennend, karterend, proefsleuven</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Bodemkwaliteit (milieuhygienisch)</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Inmetingen (hoogteligging)</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Grondonderzoek / sonderingen</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Proefsleuven kabels en leidingen</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Ontplofbare oorlogsresten</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Natuur – update – b.v. broedgevallen</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Monitoring gebouwen, bouwkundige opnamen</a:t>
            </a:r>
          </a:p>
          <a:p>
            <a:pPr eaLnBrk="1" hangingPunct="1">
              <a:spcBef>
                <a:spcPct val="0"/>
              </a:spcBef>
            </a:pPr>
            <a:endParaRPr lang="is-IS" altLang="nl-NL" sz="1400" dirty="0">
              <a:latin typeface="Arial" panose="020B0604020202020204" pitchFamily="34" charset="0"/>
              <a:ea typeface="Arial MT Lt"/>
              <a:cs typeface="Arial" panose="020B0604020202020204" pitchFamily="34" charset="0"/>
            </a:endParaRPr>
          </a:p>
          <a:p>
            <a:pPr marL="0" indent="0" eaLnBrk="1" hangingPunct="1">
              <a:spcBef>
                <a:spcPct val="0"/>
              </a:spcBef>
              <a:buNone/>
            </a:pPr>
            <a:endParaRPr lang="is-IS" altLang="nl-NL" sz="1400" dirty="0">
              <a:latin typeface="Arial" panose="020B0604020202020204" pitchFamily="34" charset="0"/>
              <a:ea typeface="Arial MT Lt"/>
              <a:cs typeface="Arial" panose="020B0604020202020204" pitchFamily="34" charset="0"/>
            </a:endParaRPr>
          </a:p>
          <a:p>
            <a:pPr eaLnBrk="1" hangingPunct="1">
              <a:spcBef>
                <a:spcPct val="0"/>
              </a:spcBef>
            </a:pPr>
            <a:endParaRPr lang="is-IS" altLang="nl-NL" sz="1400" dirty="0">
              <a:latin typeface="Arial" panose="020B0604020202020204" pitchFamily="34" charset="0"/>
              <a:ea typeface="Arial MT Lt"/>
              <a:cs typeface="Arial" panose="020B0604020202020204" pitchFamily="34" charset="0"/>
            </a:endParaRPr>
          </a:p>
          <a:p>
            <a:pPr marL="0" indent="0" eaLnBrk="1" hangingPunct="1">
              <a:spcBef>
                <a:spcPct val="0"/>
              </a:spcBef>
              <a:buNone/>
            </a:pPr>
            <a:endParaRPr lang="is-IS" altLang="nl-NL" sz="1400" dirty="0">
              <a:latin typeface="Arial" panose="020B0604020202020204" pitchFamily="34" charset="0"/>
              <a:ea typeface="Arial MT Lt"/>
              <a:cs typeface="Arial" panose="020B0604020202020204" pitchFamily="34" charset="0"/>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3571FEE4-8CDF-2E4B-CE30-5CD20850D6A7}"/>
              </a:ext>
            </a:extLst>
          </p:cNvPr>
          <p:cNvPicPr>
            <a:picLocks noChangeAspect="1"/>
          </p:cNvPicPr>
          <p:nvPr/>
        </p:nvPicPr>
        <p:blipFill>
          <a:blip r:embed="rId5"/>
          <a:stretch>
            <a:fillRect/>
          </a:stretch>
        </p:blipFill>
        <p:spPr>
          <a:xfrm>
            <a:off x="5269806" y="2558177"/>
            <a:ext cx="3874194" cy="2585323"/>
          </a:xfrm>
          <a:prstGeom prst="rect">
            <a:avLst/>
          </a:prstGeom>
        </p:spPr>
      </p:pic>
    </p:spTree>
    <p:extLst>
      <p:ext uri="{BB962C8B-B14F-4D97-AF65-F5344CB8AC3E}">
        <p14:creationId xmlns:p14="http://schemas.microsoft.com/office/powerpoint/2010/main" val="213962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478415" y="1225503"/>
            <a:ext cx="5006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Zienswijzen indienen</a:t>
            </a:r>
          </a:p>
        </p:txBody>
      </p:sp>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478415" y="1820145"/>
            <a:ext cx="632221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is-IS" altLang="nl-NL" sz="1400" dirty="0">
                <a:latin typeface="Arial" panose="020B0604020202020204" pitchFamily="34" charset="0"/>
                <a:ea typeface="Arial MT Lt"/>
                <a:cs typeface="Arial" panose="020B0604020202020204" pitchFamily="34" charset="0"/>
              </a:rPr>
              <a:t>Ter inzage:</a:t>
            </a:r>
          </a:p>
          <a:p>
            <a:pPr marL="0" indent="0" eaLnBrk="1" hangingPunct="1">
              <a:spcBef>
                <a:spcPct val="0"/>
              </a:spcBef>
              <a:buNone/>
            </a:pPr>
            <a:r>
              <a:rPr lang="is-IS" altLang="nl-NL" sz="1400" dirty="0">
                <a:latin typeface="Arial" panose="020B0604020202020204" pitchFamily="34" charset="0"/>
                <a:ea typeface="Arial MT Lt"/>
                <a:cs typeface="Arial" panose="020B0604020202020204" pitchFamily="34" charset="0"/>
              </a:rPr>
              <a:t>Digitaal </a:t>
            </a:r>
            <a:r>
              <a:rPr lang="is-IS" altLang="nl-NL" sz="1400" dirty="0">
                <a:latin typeface="Arial" panose="020B0604020202020204" pitchFamily="34" charset="0"/>
                <a:cs typeface="Arial" panose="020B0604020202020204" pitchFamily="34" charset="0"/>
              </a:rPr>
              <a:t>via </a:t>
            </a:r>
            <a:r>
              <a:rPr lang="nl-NL" sz="1400" dirty="0">
                <a:solidFill>
                  <a:srgbClr val="0071B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www.provincie-utrecht.nl/loket/ter-inzage</a:t>
            </a:r>
            <a:endParaRPr lang="is-IS" altLang="nl-NL" sz="1400" dirty="0">
              <a:solidFill>
                <a:srgbClr val="0071BB"/>
              </a:solidFill>
              <a:latin typeface="Arial" panose="020B0604020202020204" pitchFamily="34" charset="0"/>
              <a:cs typeface="Arial" panose="020B0604020202020204" pitchFamily="34" charset="0"/>
            </a:endParaRPr>
          </a:p>
          <a:p>
            <a:pPr marL="0" indent="0" eaLnBrk="1" hangingPunct="1">
              <a:spcBef>
                <a:spcPct val="0"/>
              </a:spcBef>
              <a:buNone/>
            </a:pPr>
            <a:r>
              <a:rPr lang="is-IS" altLang="nl-NL" sz="1400" dirty="0">
                <a:latin typeface="Arial" panose="020B0604020202020204" pitchFamily="34" charset="0"/>
                <a:ea typeface="Arial MT Lt"/>
                <a:cs typeface="Arial" panose="020B0604020202020204" pitchFamily="34" charset="0"/>
              </a:rPr>
              <a:t>Op papier in twee gemeentehuizen.</a:t>
            </a:r>
          </a:p>
          <a:p>
            <a:pPr marL="0" indent="0" eaLnBrk="1" hangingPunct="1">
              <a:spcBef>
                <a:spcPct val="0"/>
              </a:spcBef>
              <a:buNone/>
            </a:pPr>
            <a:endParaRPr lang="is-IS" altLang="nl-NL" sz="1400" dirty="0">
              <a:latin typeface="Arial" panose="020B0604020202020204" pitchFamily="34" charset="0"/>
              <a:ea typeface="Arial MT Lt"/>
              <a:cs typeface="Arial" panose="020B0604020202020204" pitchFamily="34" charset="0"/>
            </a:endParaRPr>
          </a:p>
          <a:p>
            <a:pPr marL="0" indent="0" eaLnBrk="1" hangingPunct="1">
              <a:spcBef>
                <a:spcPct val="0"/>
              </a:spcBef>
              <a:buNone/>
            </a:pPr>
            <a:r>
              <a:rPr lang="is-IS" altLang="nl-NL" sz="1400" dirty="0">
                <a:latin typeface="Arial" panose="020B0604020202020204" pitchFamily="34" charset="0"/>
                <a:ea typeface="Arial MT Lt"/>
                <a:cs typeface="Arial" panose="020B0604020202020204" pitchFamily="34" charset="0"/>
              </a:rPr>
              <a:t>Zienswijzen inbrengen:</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Via mail naar Provincie Utrecht: zienswijzen@provincie-utrecht.nl</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Via post naar Provincie Utrecht: Postbus 80300, 3508 TH Utrecht</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Mondeling na afspraak bij Provincie Utrecht</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Mondeling tijdens informatiebijeenkomst (nu dus)</a:t>
            </a:r>
          </a:p>
          <a:p>
            <a:pPr eaLnBrk="1" hangingPunct="1">
              <a:spcBef>
                <a:spcPct val="0"/>
              </a:spcBef>
            </a:pPr>
            <a:endParaRPr lang="is-IS" altLang="nl-NL" sz="1400" dirty="0">
              <a:latin typeface="Arial" panose="020B0604020202020204" pitchFamily="34" charset="0"/>
              <a:ea typeface="Arial MT Lt"/>
              <a:cs typeface="Arial" panose="020B0604020202020204" pitchFamily="34" charset="0"/>
            </a:endParaRPr>
          </a:p>
          <a:p>
            <a:pPr marL="0" indent="0" eaLnBrk="1" hangingPunct="1">
              <a:spcBef>
                <a:spcPct val="0"/>
              </a:spcBef>
              <a:buNone/>
            </a:pPr>
            <a:endParaRPr lang="is-IS" altLang="nl-NL" sz="1400" dirty="0">
              <a:latin typeface="Arial" panose="020B0604020202020204" pitchFamily="34" charset="0"/>
              <a:ea typeface="Arial MT Lt"/>
              <a:cs typeface="Arial" panose="020B0604020202020204" pitchFamily="34" charset="0"/>
            </a:endParaRPr>
          </a:p>
          <a:p>
            <a:pPr marL="0" indent="0" eaLnBrk="1" hangingPunct="1">
              <a:spcBef>
                <a:spcPct val="0"/>
              </a:spcBef>
              <a:buNone/>
            </a:pPr>
            <a:endParaRPr lang="is-IS" altLang="nl-NL" sz="1400" dirty="0">
              <a:latin typeface="Arial" panose="020B0604020202020204" pitchFamily="34" charset="0"/>
              <a:ea typeface="Arial MT Lt"/>
              <a:cs typeface="Arial" panose="020B0604020202020204" pitchFamily="34" charset="0"/>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F778682F-8A23-806C-D73A-F74043023ECB}"/>
              </a:ext>
            </a:extLst>
          </p:cNvPr>
          <p:cNvPicPr>
            <a:picLocks noChangeAspect="1"/>
          </p:cNvPicPr>
          <p:nvPr/>
        </p:nvPicPr>
        <p:blipFill>
          <a:blip r:embed="rId7"/>
          <a:stretch>
            <a:fillRect/>
          </a:stretch>
        </p:blipFill>
        <p:spPr>
          <a:xfrm>
            <a:off x="5534854" y="1"/>
            <a:ext cx="3609145" cy="2571749"/>
          </a:xfrm>
          <a:prstGeom prst="rect">
            <a:avLst/>
          </a:prstGeom>
        </p:spPr>
      </p:pic>
      <p:pic>
        <p:nvPicPr>
          <p:cNvPr id="5" name="Afbeelding 4">
            <a:extLst>
              <a:ext uri="{FF2B5EF4-FFF2-40B4-BE49-F238E27FC236}">
                <a16:creationId xmlns:a16="http://schemas.microsoft.com/office/drawing/2014/main" id="{1573B3D4-668E-5C1A-B3FD-FA4DA36125CF}"/>
              </a:ext>
            </a:extLst>
          </p:cNvPr>
          <p:cNvPicPr>
            <a:picLocks noChangeAspect="1"/>
          </p:cNvPicPr>
          <p:nvPr/>
        </p:nvPicPr>
        <p:blipFill>
          <a:blip r:embed="rId8"/>
          <a:stretch>
            <a:fillRect/>
          </a:stretch>
        </p:blipFill>
        <p:spPr>
          <a:xfrm>
            <a:off x="6157554" y="3166392"/>
            <a:ext cx="2986445" cy="2008127"/>
          </a:xfrm>
          <a:prstGeom prst="rect">
            <a:avLst/>
          </a:prstGeom>
        </p:spPr>
      </p:pic>
    </p:spTree>
    <p:extLst>
      <p:ext uri="{BB962C8B-B14F-4D97-AF65-F5344CB8AC3E}">
        <p14:creationId xmlns:p14="http://schemas.microsoft.com/office/powerpoint/2010/main" val="1190941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1014413" y="1746250"/>
            <a:ext cx="54149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Dank voor uw aandacht</a:t>
            </a:r>
          </a:p>
          <a:p>
            <a:pPr eaLnBrk="1" hangingPunct="1">
              <a:spcBef>
                <a:spcPct val="0"/>
              </a:spcBef>
              <a:buFontTx/>
              <a:buNone/>
            </a:pPr>
            <a:endParaRPr lang="nl-NL" altLang="nl-NL" sz="2000" dirty="0">
              <a:solidFill>
                <a:srgbClr val="0070BA"/>
              </a:solidFill>
              <a:latin typeface="Arial" panose="020B0604020202020204" pitchFamily="34" charset="0"/>
              <a:ea typeface="Arial MT Md"/>
              <a:cs typeface="Arial" panose="020B0604020202020204" pitchFamily="34" charset="0"/>
            </a:endParaRPr>
          </a:p>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Vragen kunnen worden gesteld aan de tafels</a:t>
            </a: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01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335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557780" y="1010317"/>
            <a:ext cx="7896530" cy="16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 indent="0">
              <a:lnSpc>
                <a:spcPct val="140000"/>
              </a:lnSpc>
              <a:spcBef>
                <a:spcPct val="0"/>
              </a:spcBef>
              <a:buNone/>
            </a:pPr>
            <a:r>
              <a:rPr lang="nl-NL" sz="2200" b="1" dirty="0">
                <a:solidFill>
                  <a:schemeClr val="accent1"/>
                </a:solidFill>
                <a:latin typeface="Arial"/>
                <a:cs typeface="Arial"/>
              </a:rPr>
              <a:t>Informatiemarkt</a:t>
            </a:r>
          </a:p>
          <a:p>
            <a:pPr marL="57150" indent="0">
              <a:lnSpc>
                <a:spcPct val="140000"/>
              </a:lnSpc>
              <a:spcBef>
                <a:spcPct val="0"/>
              </a:spcBef>
              <a:buNone/>
            </a:pPr>
            <a:endParaRPr lang="nl-NL" sz="1200" b="1" dirty="0">
              <a:solidFill>
                <a:srgbClr val="FF0000"/>
              </a:solidFill>
              <a:latin typeface="Arial"/>
              <a:cs typeface="Arial"/>
            </a:endParaRPr>
          </a:p>
          <a:p>
            <a:pPr marL="457200" lvl="1" indent="0">
              <a:lnSpc>
                <a:spcPct val="140000"/>
              </a:lnSpc>
              <a:spcBef>
                <a:spcPct val="0"/>
              </a:spcBef>
              <a:buNone/>
            </a:pPr>
            <a:endParaRPr lang="nl-NL" sz="1200" b="1" dirty="0">
              <a:solidFill>
                <a:srgbClr val="FF0000"/>
              </a:solidFill>
              <a:latin typeface="Arial"/>
              <a:cs typeface="Arial"/>
            </a:endParaRPr>
          </a:p>
          <a:p>
            <a:r>
              <a:rPr lang="nl-NL" sz="1800" b="1">
                <a:solidFill>
                  <a:srgbClr val="000000"/>
                </a:solidFill>
                <a:latin typeface="Arial"/>
                <a:ea typeface="Calibri"/>
                <a:cs typeface="Arial"/>
              </a:rPr>
              <a:t>Duurt tot 21.30 uur</a:t>
            </a:r>
          </a:p>
          <a:p>
            <a:r>
              <a:rPr lang="nl-NL" sz="1800" b="1">
                <a:solidFill>
                  <a:srgbClr val="000000"/>
                </a:solidFill>
                <a:latin typeface="Arial"/>
                <a:ea typeface="Calibri"/>
                <a:cs typeface="Arial"/>
              </a:rPr>
              <a:t>Geen afsluiting</a:t>
            </a:r>
            <a:endParaRPr lang="nl-NL" sz="1800" b="1" dirty="0">
              <a:solidFill>
                <a:srgbClr val="000000"/>
              </a:solidFill>
              <a:latin typeface="Arial"/>
              <a:ea typeface="Calibri"/>
              <a:cs typeface="Arial"/>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598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335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557780" y="1010317"/>
            <a:ext cx="7896530" cy="318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 indent="0">
              <a:lnSpc>
                <a:spcPct val="140000"/>
              </a:lnSpc>
              <a:spcBef>
                <a:spcPct val="0"/>
              </a:spcBef>
              <a:buNone/>
            </a:pPr>
            <a:r>
              <a:rPr lang="nl-NL" sz="2200" b="1" dirty="0">
                <a:solidFill>
                  <a:schemeClr val="accent1"/>
                </a:solidFill>
                <a:latin typeface="Arial"/>
                <a:cs typeface="Arial"/>
              </a:rPr>
              <a:t>Informatiemarkt</a:t>
            </a:r>
          </a:p>
          <a:p>
            <a:pPr marL="57150" indent="0">
              <a:lnSpc>
                <a:spcPct val="140000"/>
              </a:lnSpc>
              <a:spcBef>
                <a:spcPct val="0"/>
              </a:spcBef>
              <a:buNone/>
            </a:pPr>
            <a:endParaRPr lang="nl-NL" sz="1200" b="1" dirty="0">
              <a:solidFill>
                <a:srgbClr val="FF0000"/>
              </a:solidFill>
              <a:latin typeface="Arial"/>
              <a:cs typeface="Arial"/>
            </a:endParaRPr>
          </a:p>
          <a:p>
            <a:pPr marL="457200" lvl="1" indent="0">
              <a:lnSpc>
                <a:spcPct val="140000"/>
              </a:lnSpc>
              <a:spcBef>
                <a:spcPct val="0"/>
              </a:spcBef>
              <a:buNone/>
            </a:pPr>
            <a:endParaRPr lang="nl-NL" sz="1200" b="1" dirty="0">
              <a:solidFill>
                <a:srgbClr val="FF0000"/>
              </a:solidFill>
              <a:latin typeface="Arial"/>
              <a:cs typeface="Arial"/>
            </a:endParaRPr>
          </a:p>
          <a:p>
            <a:pPr lvl="0" fontAlgn="base">
              <a:buFont typeface="+mj-lt"/>
              <a:buAutoNum type="arabicPeriod"/>
            </a:pPr>
            <a:r>
              <a:rPr lang="nl-NL" sz="1800" b="1" dirty="0">
                <a:latin typeface="Arial" panose="020B0604020202020204" pitchFamily="34" charset="0"/>
                <a:cs typeface="Arial" panose="020B0604020202020204" pitchFamily="34" charset="0"/>
              </a:rPr>
              <a:t>Ontwerp </a:t>
            </a:r>
            <a:r>
              <a:rPr lang="nl-NL" sz="1800" b="1" dirty="0">
                <a:effectLst/>
                <a:latin typeface="Arial" panose="020B0604020202020204" pitchFamily="34" charset="0"/>
                <a:ea typeface="Times New Roman" panose="02020603050405020304" pitchFamily="18" charset="0"/>
                <a:cs typeface="Arial" panose="020B0604020202020204" pitchFamily="34" charset="0"/>
              </a:rPr>
              <a:t>Projectplan Waterwet en MER</a:t>
            </a:r>
          </a:p>
          <a:p>
            <a:pPr marL="457200" lvl="1" indent="0">
              <a:buNone/>
            </a:pPr>
            <a:r>
              <a:rPr lang="nl-NL" sz="1400" b="1" dirty="0">
                <a:latin typeface="Arial" panose="020B0604020202020204" pitchFamily="34" charset="0"/>
                <a:ea typeface="Times New Roman" panose="02020603050405020304" pitchFamily="18" charset="0"/>
                <a:cs typeface="Arial" panose="020B0604020202020204" pitchFamily="34" charset="0"/>
              </a:rPr>
              <a:t>- Inclusief  loket voor het indienen van zienswijze</a:t>
            </a:r>
            <a:endParaRPr lang="nl-NL" sz="1400" b="1" dirty="0">
              <a:effectLst/>
              <a:latin typeface="Arial" panose="020B0604020202020204" pitchFamily="34" charset="0"/>
              <a:ea typeface="Times New Roman" panose="02020603050405020304" pitchFamily="18" charset="0"/>
              <a:cs typeface="Arial" panose="020B0604020202020204" pitchFamily="34" charset="0"/>
            </a:endParaRPr>
          </a:p>
          <a:p>
            <a:pPr lvl="0" fontAlgn="base">
              <a:buFont typeface="+mj-lt"/>
              <a:buAutoNum type="arabicPeriod"/>
            </a:pPr>
            <a:endParaRPr lang="nl-NL" sz="1800" b="1" dirty="0">
              <a:solidFill>
                <a:srgbClr val="FF0000"/>
              </a:solidFill>
              <a:latin typeface="Arial" panose="020B0604020202020204" pitchFamily="34" charset="0"/>
              <a:cs typeface="Arial" panose="020B0604020202020204" pitchFamily="34" charset="0"/>
            </a:endParaRPr>
          </a:p>
          <a:p>
            <a:pPr marL="0" lvl="0" indent="0" fontAlgn="base">
              <a:buNone/>
            </a:pPr>
            <a:r>
              <a:rPr lang="nl-NL" sz="1800" dirty="0">
                <a:solidFill>
                  <a:schemeClr val="accent1"/>
                </a:solidFill>
                <a:latin typeface="Arial" panose="020B0604020202020204" pitchFamily="34" charset="0"/>
                <a:cs typeface="Arial" panose="020B0604020202020204" pitchFamily="34" charset="0"/>
              </a:rPr>
              <a:t>		Waar?	In de grote zaal </a:t>
            </a:r>
          </a:p>
          <a:p>
            <a:pPr marL="0" indent="0">
              <a:buNone/>
            </a:pPr>
            <a:r>
              <a:rPr lang="nl-NL" sz="1800" dirty="0">
                <a:solidFill>
                  <a:schemeClr val="accent1"/>
                </a:solidFill>
                <a:latin typeface="Arial"/>
                <a:cs typeface="Arial"/>
              </a:rPr>
              <a:t>		Wie?	Sterke Lekdijk: Els Otterman, Pauline van Veen, Hans van </a:t>
            </a:r>
          </a:p>
          <a:p>
            <a:pPr marL="0" indent="0">
              <a:buNone/>
            </a:pPr>
            <a:r>
              <a:rPr lang="nl-NL" sz="1800" dirty="0">
                <a:solidFill>
                  <a:schemeClr val="accent1"/>
                </a:solidFill>
                <a:latin typeface="Arial"/>
                <a:cs typeface="Arial"/>
              </a:rPr>
              <a:t>               		Zanten, Freek Visser, Ivan van den Dungen, Mert Kösedag, 				Margreet van Zee en Nicole Verstegen (Provincie Utrecht)</a:t>
            </a:r>
            <a:endParaRPr lang="nl-NL" dirty="0">
              <a:solidFill>
                <a:schemeClr val="accent1"/>
              </a:solidFill>
              <a:ea typeface="Calibri"/>
              <a:cs typeface="Calibri"/>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690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terkeLekdijk-titel-ppt.png">
            <a:extLst>
              <a:ext uri="{FF2B5EF4-FFF2-40B4-BE49-F238E27FC236}">
                <a16:creationId xmlns:a16="http://schemas.microsoft.com/office/drawing/2014/main" id="{0247EE7A-EB53-E7F2-B36D-FDA967DA6F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54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9" descr="SterkeLekdijk-footer-1600-ppt.png">
            <a:extLst>
              <a:ext uri="{FF2B5EF4-FFF2-40B4-BE49-F238E27FC236}">
                <a16:creationId xmlns:a16="http://schemas.microsoft.com/office/drawing/2014/main" id="{3B68D77E-5FE3-4A14-BF07-FEB069FE46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9251" y="3431680"/>
            <a:ext cx="6858000" cy="106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a:extLst>
              <a:ext uri="{FF2B5EF4-FFF2-40B4-BE49-F238E27FC236}">
                <a16:creationId xmlns:a16="http://schemas.microsoft.com/office/drawing/2014/main" id="{7F63E04D-29BB-4030-83A6-9E69D95775E9}"/>
              </a:ext>
            </a:extLst>
          </p:cNvPr>
          <p:cNvSpPr/>
          <p:nvPr/>
        </p:nvSpPr>
        <p:spPr>
          <a:xfrm>
            <a:off x="1181398" y="2490491"/>
            <a:ext cx="1938635" cy="1901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defTabSz="514336">
              <a:defRPr/>
            </a:pPr>
            <a:endParaRPr lang="nl-NL" sz="1012">
              <a:solidFill>
                <a:prstClr val="white"/>
              </a:solidFill>
              <a:latin typeface="Calibri"/>
            </a:endParaRPr>
          </a:p>
        </p:txBody>
      </p:sp>
      <p:pic>
        <p:nvPicPr>
          <p:cNvPr id="5125" name="Picture 3">
            <a:extLst>
              <a:ext uri="{FF2B5EF4-FFF2-40B4-BE49-F238E27FC236}">
                <a16:creationId xmlns:a16="http://schemas.microsoft.com/office/drawing/2014/main" id="{445C5F91-0DE0-4A3F-BBAD-EFB682B2BF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45867" y="1384995"/>
            <a:ext cx="3413819" cy="7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1B05B1A2-6C8C-4D2E-966C-0CFCBA5F0852}"/>
              </a:ext>
            </a:extLst>
          </p:cNvPr>
          <p:cNvSpPr txBox="1"/>
          <p:nvPr/>
        </p:nvSpPr>
        <p:spPr>
          <a:xfrm>
            <a:off x="1331417" y="2596754"/>
            <a:ext cx="1654671" cy="761747"/>
          </a:xfrm>
          <a:prstGeom prst="rect">
            <a:avLst/>
          </a:prstGeom>
          <a:solidFill>
            <a:schemeClr val="bg1"/>
          </a:solidFill>
        </p:spPr>
        <p:txBody>
          <a:bodyPr lIns="0" tIns="0" rIns="0" bIns="0">
            <a:spAutoFit/>
          </a:bodyPr>
          <a:lstStyle>
            <a:defPPr>
              <a:defRPr lang="nl-NL"/>
            </a:defPPr>
            <a:lvl1pPr marL="514350" indent="-514350" defTabSz="609585">
              <a:buFont typeface="+mj-lt"/>
              <a:buAutoNum type="alphaUcPeriod" startAt="3"/>
              <a:defRPr sz="2800" b="1">
                <a:solidFill>
                  <a:srgbClr val="0070BA"/>
                </a:solidFill>
                <a:latin typeface="Arial MT Md"/>
                <a:cs typeface="Arial MT Md"/>
              </a:defRPr>
            </a:lvl1pPr>
          </a:lstStyle>
          <a:p>
            <a:pPr marL="0" indent="0" defTabSz="342882">
              <a:buNone/>
              <a:defRPr/>
            </a:pPr>
            <a:r>
              <a:rPr lang="nl-NL" sz="1125" dirty="0"/>
              <a:t>Zomer 2020 – Besluit voorkeursalternatief </a:t>
            </a:r>
          </a:p>
          <a:p>
            <a:pPr marL="0" indent="0" defTabSz="342882">
              <a:buNone/>
              <a:defRPr/>
            </a:pPr>
            <a:endParaRPr lang="nl-NL" sz="900" b="0" dirty="0"/>
          </a:p>
          <a:p>
            <a:pPr marL="192876" indent="-192876" defTabSz="342882">
              <a:buFont typeface="Arial" panose="020B0604020202020204" pitchFamily="34" charset="0"/>
              <a:buChar char="•"/>
              <a:defRPr/>
            </a:pPr>
            <a:r>
              <a:rPr lang="nl-NL" sz="900" b="0" dirty="0"/>
              <a:t>Vastgesteld door Algemeen Bestuur HDSR op 1 juli 2020</a:t>
            </a:r>
          </a:p>
        </p:txBody>
      </p:sp>
      <p:sp>
        <p:nvSpPr>
          <p:cNvPr id="9" name="Rechthoek 8">
            <a:extLst>
              <a:ext uri="{FF2B5EF4-FFF2-40B4-BE49-F238E27FC236}">
                <a16:creationId xmlns:a16="http://schemas.microsoft.com/office/drawing/2014/main" id="{73E19632-891D-4E49-880A-F2DF59297815}"/>
              </a:ext>
            </a:extLst>
          </p:cNvPr>
          <p:cNvSpPr/>
          <p:nvPr/>
        </p:nvSpPr>
        <p:spPr>
          <a:xfrm>
            <a:off x="3295055" y="2486919"/>
            <a:ext cx="2248495" cy="1901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defTabSz="514336">
              <a:defRPr/>
            </a:pPr>
            <a:endParaRPr lang="nl-NL" sz="1012">
              <a:solidFill>
                <a:prstClr val="white"/>
              </a:solidFill>
              <a:latin typeface="Calibri"/>
            </a:endParaRPr>
          </a:p>
        </p:txBody>
      </p:sp>
      <p:sp>
        <p:nvSpPr>
          <p:cNvPr id="10" name="Tekstvak 9">
            <a:extLst>
              <a:ext uri="{FF2B5EF4-FFF2-40B4-BE49-F238E27FC236}">
                <a16:creationId xmlns:a16="http://schemas.microsoft.com/office/drawing/2014/main" id="{27A7930C-F7A2-4039-863B-218658DECAE2}"/>
              </a:ext>
            </a:extLst>
          </p:cNvPr>
          <p:cNvSpPr txBox="1"/>
          <p:nvPr/>
        </p:nvSpPr>
        <p:spPr>
          <a:xfrm>
            <a:off x="3407569" y="2594075"/>
            <a:ext cx="2075260" cy="1177245"/>
          </a:xfrm>
          <a:prstGeom prst="rect">
            <a:avLst/>
          </a:prstGeom>
          <a:solidFill>
            <a:schemeClr val="bg1"/>
          </a:solidFill>
        </p:spPr>
        <p:txBody>
          <a:bodyPr lIns="0" tIns="0" rIns="0" bIns="0">
            <a:spAutoFit/>
          </a:bodyPr>
          <a:lstStyle>
            <a:defPPr>
              <a:defRPr lang="nl-NL"/>
            </a:defPPr>
            <a:lvl1pPr marL="514350" indent="-514350" defTabSz="609585">
              <a:buFont typeface="+mj-lt"/>
              <a:buAutoNum type="alphaUcPeriod" startAt="3"/>
              <a:defRPr sz="2800" b="1">
                <a:solidFill>
                  <a:srgbClr val="0070BA"/>
                </a:solidFill>
                <a:latin typeface="Arial MT Md"/>
                <a:cs typeface="Arial MT Md"/>
              </a:defRPr>
            </a:lvl1pPr>
          </a:lstStyle>
          <a:p>
            <a:pPr marL="0" indent="0" defTabSz="342882">
              <a:buNone/>
              <a:defRPr/>
            </a:pPr>
            <a:r>
              <a:rPr lang="nl-NL" sz="1125" dirty="0"/>
              <a:t>Ca 2021-2023 Planuitwerkingsfase</a:t>
            </a:r>
            <a:endParaRPr lang="nl-NL" sz="1012" b="0" dirty="0"/>
          </a:p>
          <a:p>
            <a:pPr marL="192876" indent="-192876" defTabSz="342882">
              <a:buFont typeface="Arial" panose="020B0604020202020204" pitchFamily="34" charset="0"/>
              <a:buChar char="•"/>
              <a:defRPr/>
            </a:pPr>
            <a:r>
              <a:rPr lang="nl-NL" sz="900" b="0" dirty="0"/>
              <a:t>Opstellen Vergunningenontwerp en Detailontwerp</a:t>
            </a:r>
          </a:p>
          <a:p>
            <a:pPr marL="192876" indent="-192876" defTabSz="342882">
              <a:buFont typeface="Arial" panose="020B0604020202020204" pitchFamily="34" charset="0"/>
              <a:buChar char="•"/>
              <a:defRPr/>
            </a:pPr>
            <a:r>
              <a:rPr lang="nl-NL" sz="900" b="0" dirty="0"/>
              <a:t>Projectplan Waterwet (HDSR) en goedkeuringsbesluit (Provincie)</a:t>
            </a:r>
          </a:p>
          <a:p>
            <a:pPr marL="192876" indent="-192876" defTabSz="342882">
              <a:buFont typeface="Arial" panose="020B0604020202020204" pitchFamily="34" charset="0"/>
              <a:buChar char="•"/>
              <a:defRPr/>
            </a:pPr>
            <a:r>
              <a:rPr lang="nl-NL" sz="900" b="0" dirty="0"/>
              <a:t>Opstellen en aanvragen hoofdvergunningen</a:t>
            </a:r>
          </a:p>
        </p:txBody>
      </p:sp>
      <p:cxnSp>
        <p:nvCxnSpPr>
          <p:cNvPr id="5129" name="Rechte verbindingslijn 4">
            <a:extLst>
              <a:ext uri="{FF2B5EF4-FFF2-40B4-BE49-F238E27FC236}">
                <a16:creationId xmlns:a16="http://schemas.microsoft.com/office/drawing/2014/main" id="{EAB5E5CB-0116-4BBC-ACA2-6D92C9DE0B19}"/>
              </a:ext>
            </a:extLst>
          </p:cNvPr>
          <p:cNvCxnSpPr>
            <a:cxnSpLocks noChangeShapeType="1"/>
          </p:cNvCxnSpPr>
          <p:nvPr/>
        </p:nvCxnSpPr>
        <p:spPr bwMode="auto">
          <a:xfrm flipH="1">
            <a:off x="1226047" y="2148483"/>
            <a:ext cx="1419820" cy="321469"/>
          </a:xfrm>
          <a:prstGeom prst="line">
            <a:avLst/>
          </a:prstGeom>
          <a:noFill/>
          <a:ln w="28575" algn="ctr">
            <a:solidFill>
              <a:srgbClr val="FF9900"/>
            </a:solidFill>
            <a:prstDash val="dash"/>
            <a:round/>
            <a:headEnd/>
            <a:tailEnd/>
          </a:ln>
          <a:extLst>
            <a:ext uri="{909E8E84-426E-40DD-AFC4-6F175D3DCCD1}">
              <a14:hiddenFill xmlns:a14="http://schemas.microsoft.com/office/drawing/2010/main">
                <a:noFill/>
              </a14:hiddenFill>
            </a:ext>
          </a:extLst>
        </p:spPr>
      </p:cxnSp>
      <p:cxnSp>
        <p:nvCxnSpPr>
          <p:cNvPr id="5130" name="Rechte verbindingslijn 4">
            <a:extLst>
              <a:ext uri="{FF2B5EF4-FFF2-40B4-BE49-F238E27FC236}">
                <a16:creationId xmlns:a16="http://schemas.microsoft.com/office/drawing/2014/main" id="{D9BF470E-5B35-41B8-917A-55BD6DCB8A30}"/>
              </a:ext>
            </a:extLst>
          </p:cNvPr>
          <p:cNvCxnSpPr>
            <a:cxnSpLocks noChangeShapeType="1"/>
          </p:cNvCxnSpPr>
          <p:nvPr/>
        </p:nvCxnSpPr>
        <p:spPr bwMode="auto">
          <a:xfrm flipH="1">
            <a:off x="3151287" y="2169022"/>
            <a:ext cx="548283" cy="321469"/>
          </a:xfrm>
          <a:prstGeom prst="line">
            <a:avLst/>
          </a:prstGeom>
          <a:noFill/>
          <a:ln w="28575" algn="ctr">
            <a:solidFill>
              <a:srgbClr val="FF9900"/>
            </a:solidFill>
            <a:prstDash val="dash"/>
            <a:round/>
            <a:headEnd/>
            <a:tailEnd/>
          </a:ln>
          <a:extLst>
            <a:ext uri="{909E8E84-426E-40DD-AFC4-6F175D3DCCD1}">
              <a14:hiddenFill xmlns:a14="http://schemas.microsoft.com/office/drawing/2010/main">
                <a:noFill/>
              </a14:hiddenFill>
            </a:ext>
          </a:extLst>
        </p:spPr>
      </p:cxnSp>
      <p:cxnSp>
        <p:nvCxnSpPr>
          <p:cNvPr id="5131" name="Rechte verbindingslijn 4">
            <a:extLst>
              <a:ext uri="{FF2B5EF4-FFF2-40B4-BE49-F238E27FC236}">
                <a16:creationId xmlns:a16="http://schemas.microsoft.com/office/drawing/2014/main" id="{83B1DB6D-9C5C-4E81-8F78-F70F3C97D9D9}"/>
              </a:ext>
            </a:extLst>
          </p:cNvPr>
          <p:cNvCxnSpPr>
            <a:cxnSpLocks noChangeShapeType="1"/>
          </p:cNvCxnSpPr>
          <p:nvPr/>
        </p:nvCxnSpPr>
        <p:spPr bwMode="auto">
          <a:xfrm>
            <a:off x="4850606" y="2169022"/>
            <a:ext cx="632222" cy="310753"/>
          </a:xfrm>
          <a:prstGeom prst="line">
            <a:avLst/>
          </a:prstGeom>
          <a:noFill/>
          <a:ln w="28575" algn="ctr">
            <a:solidFill>
              <a:srgbClr val="FF9900"/>
            </a:solidFill>
            <a:prstDash val="dash"/>
            <a:round/>
            <a:headEnd/>
            <a:tailEnd/>
          </a:ln>
          <a:extLst>
            <a:ext uri="{909E8E84-426E-40DD-AFC4-6F175D3DCCD1}">
              <a14:hiddenFill xmlns:a14="http://schemas.microsoft.com/office/drawing/2010/main">
                <a:noFill/>
              </a14:hiddenFill>
            </a:ext>
          </a:extLst>
        </p:spPr>
      </p:cxnSp>
      <p:cxnSp>
        <p:nvCxnSpPr>
          <p:cNvPr id="5132" name="Rechte verbindingslijn 4">
            <a:extLst>
              <a:ext uri="{FF2B5EF4-FFF2-40B4-BE49-F238E27FC236}">
                <a16:creationId xmlns:a16="http://schemas.microsoft.com/office/drawing/2014/main" id="{B873A201-69EB-4A3C-A261-CFE47450029C}"/>
              </a:ext>
            </a:extLst>
          </p:cNvPr>
          <p:cNvCxnSpPr>
            <a:cxnSpLocks noChangeShapeType="1"/>
          </p:cNvCxnSpPr>
          <p:nvPr/>
        </p:nvCxnSpPr>
        <p:spPr bwMode="auto">
          <a:xfrm flipH="1">
            <a:off x="3407569" y="2174380"/>
            <a:ext cx="324148" cy="295572"/>
          </a:xfrm>
          <a:prstGeom prst="line">
            <a:avLst/>
          </a:prstGeom>
          <a:noFill/>
          <a:ln w="28575" algn="ctr">
            <a:solidFill>
              <a:srgbClr val="FF9900"/>
            </a:solidFill>
            <a:prstDash val="dash"/>
            <a:round/>
            <a:headEnd/>
            <a:tailEnd/>
          </a:ln>
          <a:extLst>
            <a:ext uri="{909E8E84-426E-40DD-AFC4-6F175D3DCCD1}">
              <a14:hiddenFill xmlns:a14="http://schemas.microsoft.com/office/drawing/2010/main">
                <a:noFill/>
              </a14:hiddenFill>
            </a:ext>
          </a:extLst>
        </p:spPr>
      </p:cxnSp>
      <p:cxnSp>
        <p:nvCxnSpPr>
          <p:cNvPr id="5133" name="Rechte verbindingslijn 4">
            <a:extLst>
              <a:ext uri="{FF2B5EF4-FFF2-40B4-BE49-F238E27FC236}">
                <a16:creationId xmlns:a16="http://schemas.microsoft.com/office/drawing/2014/main" id="{3496AE2F-5A8B-451E-923D-119E5471D872}"/>
              </a:ext>
            </a:extLst>
          </p:cNvPr>
          <p:cNvCxnSpPr>
            <a:cxnSpLocks noChangeShapeType="1"/>
          </p:cNvCxnSpPr>
          <p:nvPr/>
        </p:nvCxnSpPr>
        <p:spPr bwMode="auto">
          <a:xfrm>
            <a:off x="4907757" y="2165450"/>
            <a:ext cx="981373" cy="304502"/>
          </a:xfrm>
          <a:prstGeom prst="line">
            <a:avLst/>
          </a:prstGeom>
          <a:noFill/>
          <a:ln w="28575" algn="ctr">
            <a:solidFill>
              <a:srgbClr val="FF9900"/>
            </a:solidFill>
            <a:prstDash val="dash"/>
            <a:round/>
            <a:headEnd/>
            <a:tailEnd/>
          </a:ln>
          <a:extLst>
            <a:ext uri="{909E8E84-426E-40DD-AFC4-6F175D3DCCD1}">
              <a14:hiddenFill xmlns:a14="http://schemas.microsoft.com/office/drawing/2010/main">
                <a:noFill/>
              </a14:hiddenFill>
            </a:ext>
          </a:extLst>
        </p:spPr>
      </p:cxnSp>
      <p:sp>
        <p:nvSpPr>
          <p:cNvPr id="21" name="Rechthoek 20">
            <a:extLst>
              <a:ext uri="{FF2B5EF4-FFF2-40B4-BE49-F238E27FC236}">
                <a16:creationId xmlns:a16="http://schemas.microsoft.com/office/drawing/2014/main" id="{65A69E04-5C2D-4816-8115-6FD432715F5B}"/>
              </a:ext>
            </a:extLst>
          </p:cNvPr>
          <p:cNvSpPr/>
          <p:nvPr/>
        </p:nvSpPr>
        <p:spPr>
          <a:xfrm>
            <a:off x="5748934" y="2490491"/>
            <a:ext cx="2137767" cy="1901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defTabSz="514336">
              <a:defRPr/>
            </a:pPr>
            <a:endParaRPr lang="nl-NL" sz="1012">
              <a:solidFill>
                <a:prstClr val="white"/>
              </a:solidFill>
              <a:latin typeface="Calibri"/>
            </a:endParaRPr>
          </a:p>
        </p:txBody>
      </p:sp>
      <p:sp>
        <p:nvSpPr>
          <p:cNvPr id="5135" name="Tekstvak 21">
            <a:extLst>
              <a:ext uri="{FF2B5EF4-FFF2-40B4-BE49-F238E27FC236}">
                <a16:creationId xmlns:a16="http://schemas.microsoft.com/office/drawing/2014/main" id="{D8DAAE86-DE55-4DFC-8867-D69477C64231}"/>
              </a:ext>
            </a:extLst>
          </p:cNvPr>
          <p:cNvSpPr txBox="1">
            <a:spLocks noChangeArrowheads="1"/>
          </p:cNvSpPr>
          <p:nvPr/>
        </p:nvSpPr>
        <p:spPr bwMode="auto">
          <a:xfrm>
            <a:off x="5889130" y="2594075"/>
            <a:ext cx="1894880" cy="10387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defTabSz="608013">
              <a:spcBef>
                <a:spcPct val="200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608013">
              <a:spcBef>
                <a:spcPct val="20000"/>
              </a:spcBef>
              <a:buFont typeface="Arial" panose="020B0604020202020204" pitchFamily="34" charset="0"/>
              <a:buChar char="–"/>
              <a:defRPr sz="3700">
                <a:solidFill>
                  <a:schemeClr val="tx1"/>
                </a:solidFill>
                <a:latin typeface="Calibri" panose="020F0502020204030204" pitchFamily="34" charset="0"/>
              </a:defRPr>
            </a:lvl2pPr>
            <a:lvl3pPr marL="1143000" indent="-228600" defTabSz="608013">
              <a:spcBef>
                <a:spcPct val="20000"/>
              </a:spcBef>
              <a:buFont typeface="Arial" panose="020B0604020202020204" pitchFamily="34" charset="0"/>
              <a:buChar char="•"/>
              <a:defRPr sz="3200">
                <a:solidFill>
                  <a:schemeClr val="tx1"/>
                </a:solidFill>
                <a:latin typeface="Calibri" panose="020F0502020204030204" pitchFamily="34" charset="0"/>
              </a:defRPr>
            </a:lvl3pPr>
            <a:lvl4pPr marL="1600200" indent="-228600" defTabSz="608013">
              <a:spcBef>
                <a:spcPct val="20000"/>
              </a:spcBef>
              <a:buFont typeface="Arial" panose="020B0604020202020204" pitchFamily="34" charset="0"/>
              <a:buChar char="–"/>
              <a:defRPr sz="2600">
                <a:solidFill>
                  <a:schemeClr val="tx1"/>
                </a:solidFill>
                <a:latin typeface="Calibri" panose="020F0502020204030204" pitchFamily="34" charset="0"/>
              </a:defRPr>
            </a:lvl4pPr>
            <a:lvl5pPr marL="2057400" indent="-228600" defTabSz="608013">
              <a:spcBef>
                <a:spcPct val="20000"/>
              </a:spcBef>
              <a:buFont typeface="Arial" panose="020B0604020202020204" pitchFamily="34" charset="0"/>
              <a:buChar char="»"/>
              <a:defRPr sz="2600">
                <a:solidFill>
                  <a:schemeClr val="tx1"/>
                </a:solidFill>
                <a:latin typeface="Calibri" panose="020F0502020204030204" pitchFamily="34" charset="0"/>
              </a:defRPr>
            </a:lvl5pPr>
            <a:lvl6pPr marL="25146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29718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34290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38862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marL="0" indent="0" defTabSz="341998">
              <a:spcBef>
                <a:spcPct val="0"/>
              </a:spcBef>
              <a:buNone/>
              <a:defRPr/>
            </a:pPr>
            <a:r>
              <a:rPr lang="nl-NL" altLang="nl-NL" sz="1125" b="1" dirty="0">
                <a:solidFill>
                  <a:srgbClr val="0070BA"/>
                </a:solidFill>
                <a:latin typeface="Arial MT Md"/>
                <a:ea typeface="Arial MT Md"/>
                <a:cs typeface="Arial MT Md"/>
              </a:rPr>
              <a:t>Ca 2024-2026 Realisatiefase</a:t>
            </a:r>
          </a:p>
          <a:p>
            <a:pPr marL="192876" indent="-192876" defTabSz="341998">
              <a:spcBef>
                <a:spcPct val="0"/>
              </a:spcBef>
              <a:defRPr/>
            </a:pPr>
            <a:r>
              <a:rPr lang="nl-NL" altLang="nl-NL" sz="900" dirty="0">
                <a:solidFill>
                  <a:srgbClr val="0070BA"/>
                </a:solidFill>
                <a:latin typeface="Arial MT Md"/>
                <a:ea typeface="Arial MT Md"/>
                <a:cs typeface="Arial MT Md"/>
              </a:rPr>
              <a:t>Voorbereidende werkzaamheden </a:t>
            </a:r>
          </a:p>
          <a:p>
            <a:pPr marL="192876" indent="-192876" defTabSz="341998">
              <a:spcBef>
                <a:spcPct val="0"/>
              </a:spcBef>
              <a:defRPr/>
            </a:pPr>
            <a:r>
              <a:rPr lang="nl-NL" altLang="nl-NL" sz="900" dirty="0">
                <a:solidFill>
                  <a:srgbClr val="0070BA"/>
                </a:solidFill>
                <a:latin typeface="Arial MT Md"/>
                <a:ea typeface="Arial MT Md"/>
                <a:cs typeface="Arial MT Md"/>
              </a:rPr>
              <a:t>Opstellen en aanvragen uitvoeringsvergunningen</a:t>
            </a:r>
          </a:p>
          <a:p>
            <a:pPr marL="192876" indent="-192876" defTabSz="341998">
              <a:spcBef>
                <a:spcPct val="0"/>
              </a:spcBef>
              <a:defRPr/>
            </a:pPr>
            <a:r>
              <a:rPr lang="nl-NL" altLang="nl-NL" sz="900" dirty="0">
                <a:solidFill>
                  <a:srgbClr val="0070BA"/>
                </a:solidFill>
                <a:latin typeface="Arial MT Md"/>
                <a:ea typeface="Arial MT Md"/>
                <a:cs typeface="Arial MT Md"/>
              </a:rPr>
              <a:t>Uitvoering van de maatregelen</a:t>
            </a:r>
          </a:p>
          <a:p>
            <a:pPr marL="192876" indent="-192876" defTabSz="341998">
              <a:spcBef>
                <a:spcPct val="0"/>
              </a:spcBef>
              <a:defRPr/>
            </a:pPr>
            <a:r>
              <a:rPr lang="nl-NL" altLang="nl-NL" sz="900" dirty="0">
                <a:solidFill>
                  <a:srgbClr val="0070BA"/>
                </a:solidFill>
                <a:latin typeface="Arial MT Md"/>
                <a:ea typeface="Arial MT Md"/>
                <a:cs typeface="Arial MT Md"/>
              </a:rPr>
              <a:t>Nazorg en beheer</a:t>
            </a:r>
          </a:p>
        </p:txBody>
      </p:sp>
      <p:sp>
        <p:nvSpPr>
          <p:cNvPr id="5136" name="Rechthoek 2">
            <a:extLst>
              <a:ext uri="{FF2B5EF4-FFF2-40B4-BE49-F238E27FC236}">
                <a16:creationId xmlns:a16="http://schemas.microsoft.com/office/drawing/2014/main" id="{41FE8E9A-EF1A-4125-9123-E4D1F224A1AF}"/>
              </a:ext>
            </a:extLst>
          </p:cNvPr>
          <p:cNvSpPr>
            <a:spLocks noChangeArrowheads="1"/>
          </p:cNvSpPr>
          <p:nvPr/>
        </p:nvSpPr>
        <p:spPr bwMode="auto">
          <a:xfrm>
            <a:off x="1088055" y="1109454"/>
            <a:ext cx="2207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08013">
              <a:spcBef>
                <a:spcPct val="20000"/>
              </a:spcBef>
              <a:buFont typeface="Arial" panose="020B0604020202020204" pitchFamily="34" charset="0"/>
              <a:buChar char="•"/>
              <a:defRPr sz="4200">
                <a:solidFill>
                  <a:schemeClr val="tx1"/>
                </a:solidFill>
                <a:latin typeface="Calibri" panose="020F0502020204030204" pitchFamily="34" charset="0"/>
              </a:defRPr>
            </a:lvl1pPr>
            <a:lvl2pPr marL="742950" indent="-285750" defTabSz="608013">
              <a:spcBef>
                <a:spcPct val="20000"/>
              </a:spcBef>
              <a:buFont typeface="Arial" panose="020B0604020202020204" pitchFamily="34" charset="0"/>
              <a:buChar char="–"/>
              <a:defRPr sz="3700">
                <a:solidFill>
                  <a:schemeClr val="tx1"/>
                </a:solidFill>
                <a:latin typeface="Calibri" panose="020F0502020204030204" pitchFamily="34" charset="0"/>
              </a:defRPr>
            </a:lvl2pPr>
            <a:lvl3pPr marL="1143000" indent="-228600" defTabSz="608013">
              <a:spcBef>
                <a:spcPct val="20000"/>
              </a:spcBef>
              <a:buFont typeface="Arial" panose="020B0604020202020204" pitchFamily="34" charset="0"/>
              <a:buChar char="•"/>
              <a:defRPr sz="3200">
                <a:solidFill>
                  <a:schemeClr val="tx1"/>
                </a:solidFill>
                <a:latin typeface="Calibri" panose="020F0502020204030204" pitchFamily="34" charset="0"/>
              </a:defRPr>
            </a:lvl3pPr>
            <a:lvl4pPr marL="1600200" indent="-228600" defTabSz="608013">
              <a:spcBef>
                <a:spcPct val="20000"/>
              </a:spcBef>
              <a:buFont typeface="Arial" panose="020B0604020202020204" pitchFamily="34" charset="0"/>
              <a:buChar char="–"/>
              <a:defRPr sz="2600">
                <a:solidFill>
                  <a:schemeClr val="tx1"/>
                </a:solidFill>
                <a:latin typeface="Calibri" panose="020F0502020204030204" pitchFamily="34" charset="0"/>
              </a:defRPr>
            </a:lvl4pPr>
            <a:lvl5pPr marL="2057400" indent="-228600" defTabSz="608013">
              <a:spcBef>
                <a:spcPct val="20000"/>
              </a:spcBef>
              <a:buFont typeface="Arial" panose="020B0604020202020204" pitchFamily="34" charset="0"/>
              <a:buChar char="»"/>
              <a:defRPr sz="2600">
                <a:solidFill>
                  <a:schemeClr val="tx1"/>
                </a:solidFill>
                <a:latin typeface="Calibri" panose="020F0502020204030204" pitchFamily="34" charset="0"/>
              </a:defRPr>
            </a:lvl5pPr>
            <a:lvl6pPr marL="25146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29718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34290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38862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defTabSz="341998">
              <a:spcBef>
                <a:spcPct val="0"/>
              </a:spcBef>
              <a:buNone/>
              <a:defRPr/>
            </a:pPr>
            <a:r>
              <a:rPr lang="en-US" altLang="nl-NL" sz="1600" b="1" dirty="0" err="1">
                <a:solidFill>
                  <a:srgbClr val="0070BA"/>
                </a:solidFill>
                <a:latin typeface="Arial" panose="020B0604020202020204" pitchFamily="34" charset="0"/>
                <a:ea typeface="Arial MT Md"/>
                <a:cs typeface="Arial" panose="020B0604020202020204" pitchFamily="34" charset="0"/>
              </a:rPr>
              <a:t>Waar</a:t>
            </a:r>
            <a:r>
              <a:rPr lang="en-US" altLang="nl-NL" sz="1600" b="1" dirty="0">
                <a:solidFill>
                  <a:srgbClr val="0070BA"/>
                </a:solidFill>
                <a:latin typeface="Arial" panose="020B0604020202020204" pitchFamily="34" charset="0"/>
                <a:ea typeface="Arial MT Md"/>
                <a:cs typeface="Arial" panose="020B0604020202020204" pitchFamily="34" charset="0"/>
              </a:rPr>
              <a:t> </a:t>
            </a:r>
            <a:r>
              <a:rPr lang="en-US" altLang="nl-NL" sz="1600" b="1" dirty="0" err="1">
                <a:solidFill>
                  <a:srgbClr val="0070BA"/>
                </a:solidFill>
                <a:latin typeface="Arial" panose="020B0604020202020204" pitchFamily="34" charset="0"/>
                <a:ea typeface="Arial MT Md"/>
                <a:cs typeface="Arial" panose="020B0604020202020204" pitchFamily="34" charset="0"/>
              </a:rPr>
              <a:t>staan</a:t>
            </a:r>
            <a:r>
              <a:rPr lang="en-US" altLang="nl-NL" sz="1600" b="1" dirty="0">
                <a:solidFill>
                  <a:srgbClr val="0070BA"/>
                </a:solidFill>
                <a:latin typeface="Arial" panose="020B0604020202020204" pitchFamily="34" charset="0"/>
                <a:ea typeface="Arial MT Md"/>
                <a:cs typeface="Arial" panose="020B0604020202020204" pitchFamily="34" charset="0"/>
              </a:rPr>
              <a:t> we nu?</a:t>
            </a:r>
          </a:p>
        </p:txBody>
      </p:sp>
      <p:pic>
        <p:nvPicPr>
          <p:cNvPr id="5" name="Afbeelding 4">
            <a:extLst>
              <a:ext uri="{FF2B5EF4-FFF2-40B4-BE49-F238E27FC236}">
                <a16:creationId xmlns:a16="http://schemas.microsoft.com/office/drawing/2014/main" id="{DD95FBBB-DA14-127D-20AF-83A5A15A4E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335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557780" y="1010317"/>
            <a:ext cx="789653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 indent="0">
              <a:lnSpc>
                <a:spcPct val="140000"/>
              </a:lnSpc>
              <a:spcBef>
                <a:spcPct val="0"/>
              </a:spcBef>
              <a:buNone/>
            </a:pPr>
            <a:r>
              <a:rPr lang="nl-NL" sz="2200" b="1" dirty="0">
                <a:solidFill>
                  <a:schemeClr val="accent1"/>
                </a:solidFill>
                <a:latin typeface="Arial"/>
                <a:cs typeface="Arial"/>
              </a:rPr>
              <a:t>Informatiemarkt</a:t>
            </a:r>
          </a:p>
          <a:p>
            <a:pPr marL="457200" lvl="1" indent="0">
              <a:lnSpc>
                <a:spcPct val="140000"/>
              </a:lnSpc>
              <a:spcBef>
                <a:spcPct val="0"/>
              </a:spcBef>
              <a:buNone/>
            </a:pPr>
            <a:endParaRPr lang="nl-NL" sz="1200" b="1" dirty="0">
              <a:solidFill>
                <a:srgbClr val="FF0000"/>
              </a:solidFill>
              <a:latin typeface="Arial"/>
              <a:cs typeface="Arial"/>
            </a:endParaRPr>
          </a:p>
          <a:p>
            <a:pPr marL="342900" lvl="0" indent="-342900" fontAlgn="base">
              <a:buFont typeface="+mj-lt"/>
              <a:buAutoNum type="arabicPeriod" startAt="2"/>
              <a:tabLst>
                <a:tab pos="678180" algn="l"/>
              </a:tabLst>
            </a:pPr>
            <a:r>
              <a:rPr lang="nl-NL" sz="1800" b="1" dirty="0">
                <a:effectLst/>
                <a:latin typeface="Arial"/>
                <a:ea typeface="Times New Roman" panose="02020603050405020304" pitchFamily="18" charset="0"/>
                <a:cs typeface="Arial"/>
              </a:rPr>
              <a:t>Fietsvriendelijke weginrichting, fietspaden, voetpaden en rustpunten – gemeenten Wijk bij Duurstede en Utrechtse Heuvelrug</a:t>
            </a:r>
          </a:p>
          <a:p>
            <a:pPr marL="342900" lvl="0" indent="-342900" fontAlgn="base">
              <a:buFont typeface="+mj-lt"/>
              <a:buAutoNum type="arabicPeriod" startAt="2"/>
              <a:tabLst>
                <a:tab pos="678180" algn="l"/>
              </a:tabLst>
            </a:pPr>
            <a:r>
              <a:rPr lang="nl-NL" sz="1800" b="1" dirty="0">
                <a:effectLst/>
                <a:latin typeface="Arial"/>
                <a:ea typeface="Times New Roman" panose="02020603050405020304" pitchFamily="18" charset="0"/>
                <a:cs typeface="Arial"/>
              </a:rPr>
              <a:t>Ecologische verbinding langs de rivier – Provincie Utrecht</a:t>
            </a:r>
          </a:p>
          <a:p>
            <a:pPr marL="342900" lvl="0" indent="-342900" fontAlgn="base">
              <a:buFont typeface="+mj-lt"/>
              <a:buAutoNum type="arabicPeriod" startAt="2"/>
              <a:tabLst>
                <a:tab pos="678180" algn="l"/>
              </a:tabLst>
            </a:pPr>
            <a:endParaRPr lang="nl-NL" sz="1800" b="1" dirty="0">
              <a:solidFill>
                <a:srgbClr val="FF0000"/>
              </a:solidFill>
              <a:latin typeface="Arial" panose="020B0604020202020204" pitchFamily="34" charset="0"/>
              <a:cs typeface="Arial" panose="020B0604020202020204" pitchFamily="34" charset="0"/>
            </a:endParaRPr>
          </a:p>
          <a:p>
            <a:pPr marL="0" lvl="0" indent="0" fontAlgn="base">
              <a:buNone/>
            </a:pPr>
            <a:r>
              <a:rPr lang="nl-NL" sz="1800" dirty="0">
                <a:solidFill>
                  <a:srgbClr val="FF0000"/>
                </a:solidFill>
                <a:latin typeface="Arial" panose="020B0604020202020204" pitchFamily="34" charset="0"/>
                <a:cs typeface="Arial" panose="020B0604020202020204" pitchFamily="34" charset="0"/>
              </a:rPr>
              <a:t>		</a:t>
            </a:r>
            <a:r>
              <a:rPr lang="nl-NL" sz="1800" dirty="0">
                <a:solidFill>
                  <a:schemeClr val="accent1"/>
                </a:solidFill>
                <a:latin typeface="Arial" panose="020B0604020202020204" pitchFamily="34" charset="0"/>
                <a:cs typeface="Arial" panose="020B0604020202020204" pitchFamily="34" charset="0"/>
              </a:rPr>
              <a:t>Waar?	In het theatercafé</a:t>
            </a:r>
          </a:p>
          <a:p>
            <a:pPr marL="0" lvl="0" indent="0" fontAlgn="base">
              <a:buNone/>
            </a:pPr>
            <a:r>
              <a:rPr lang="nl-NL" sz="1800" dirty="0">
                <a:solidFill>
                  <a:schemeClr val="accent1"/>
                </a:solidFill>
                <a:latin typeface="Arial" panose="020B0604020202020204" pitchFamily="34" charset="0"/>
                <a:cs typeface="Arial" panose="020B0604020202020204" pitchFamily="34" charset="0"/>
              </a:rPr>
              <a:t>		Wie?	Provincie Utrecht: Martine van Delft</a:t>
            </a:r>
          </a:p>
          <a:p>
            <a:pPr marL="0" indent="0">
              <a:buNone/>
            </a:pPr>
            <a:r>
              <a:rPr lang="nl-NL" sz="1800" dirty="0">
                <a:solidFill>
                  <a:schemeClr val="accent1"/>
                </a:solidFill>
                <a:latin typeface="Arial" panose="020B0604020202020204" pitchFamily="34" charset="0"/>
                <a:cs typeface="Arial" panose="020B0604020202020204" pitchFamily="34" charset="0"/>
              </a:rPr>
              <a:t>				Gemeente Wijk bij Duurstede: Hans </a:t>
            </a:r>
            <a:r>
              <a:rPr lang="nl-NL" sz="1800" dirty="0" err="1">
                <a:solidFill>
                  <a:schemeClr val="accent1"/>
                </a:solidFill>
                <a:latin typeface="Arial" panose="020B0604020202020204" pitchFamily="34" charset="0"/>
                <a:cs typeface="Arial" panose="020B0604020202020204" pitchFamily="34" charset="0"/>
              </a:rPr>
              <a:t>Buijtelaar</a:t>
            </a:r>
            <a:r>
              <a:rPr lang="nl-NL" sz="1800" dirty="0">
                <a:solidFill>
                  <a:schemeClr val="accent1"/>
                </a:solidFill>
                <a:latin typeface="Arial" panose="020B0604020202020204" pitchFamily="34" charset="0"/>
                <a:cs typeface="Arial" panose="020B0604020202020204" pitchFamily="34" charset="0"/>
              </a:rPr>
              <a:t>, Floor Dil en 				Hans Braam</a:t>
            </a:r>
          </a:p>
          <a:p>
            <a:pPr marL="1828800" lvl="4" indent="0">
              <a:buNone/>
            </a:pPr>
            <a:r>
              <a:rPr lang="nl-NL" sz="1800" dirty="0">
                <a:solidFill>
                  <a:schemeClr val="accent1"/>
                </a:solidFill>
                <a:latin typeface="Arial" panose="020B0604020202020204" pitchFamily="34" charset="0"/>
                <a:cs typeface="Arial" panose="020B0604020202020204" pitchFamily="34" charset="0"/>
              </a:rPr>
              <a:t>Gemeente Utrechtse heuvelrug: Anouk </a:t>
            </a:r>
            <a:r>
              <a:rPr lang="nl-NL" sz="1800" dirty="0" err="1">
                <a:solidFill>
                  <a:schemeClr val="accent1"/>
                </a:solidFill>
                <a:latin typeface="Arial" panose="020B0604020202020204" pitchFamily="34" charset="0"/>
                <a:cs typeface="Arial" panose="020B0604020202020204" pitchFamily="34" charset="0"/>
              </a:rPr>
              <a:t>Haaxma</a:t>
            </a:r>
            <a:r>
              <a:rPr lang="nl-NL" sz="1800" dirty="0">
                <a:solidFill>
                  <a:schemeClr val="accent1"/>
                </a:solidFill>
                <a:latin typeface="Arial" panose="020B0604020202020204" pitchFamily="34" charset="0"/>
                <a:cs typeface="Arial" panose="020B0604020202020204" pitchFamily="34" charset="0"/>
              </a:rPr>
              <a:t> en Robert Huizinga</a:t>
            </a:r>
          </a:p>
          <a:p>
            <a:pPr marL="0" lvl="0" indent="0" fontAlgn="base">
              <a:buNone/>
            </a:pPr>
            <a:endParaRPr lang="nl-NL" sz="1800" dirty="0">
              <a:solidFill>
                <a:srgbClr val="FF0000"/>
              </a:solidFill>
              <a:latin typeface="Arial"/>
              <a:cs typeface="Arial"/>
            </a:endParaRPr>
          </a:p>
          <a:p>
            <a:pPr marL="0" lvl="0" indent="0" fontAlgn="base">
              <a:buNone/>
              <a:tabLst>
                <a:tab pos="678180" algn="l"/>
              </a:tabLst>
            </a:pPr>
            <a:endParaRPr lang="nl-NL" sz="1800" b="1" dirty="0">
              <a:solidFill>
                <a:srgbClr val="FF0000"/>
              </a:solidFill>
              <a:latin typeface="Arial"/>
              <a:cs typeface="Arial"/>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69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335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557780" y="1010317"/>
            <a:ext cx="789653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 indent="0">
              <a:lnSpc>
                <a:spcPct val="140000"/>
              </a:lnSpc>
              <a:spcBef>
                <a:spcPct val="0"/>
              </a:spcBef>
              <a:buNone/>
            </a:pPr>
            <a:r>
              <a:rPr lang="nl-NL" sz="2200" b="1" dirty="0">
                <a:solidFill>
                  <a:schemeClr val="accent1"/>
                </a:solidFill>
                <a:latin typeface="Arial"/>
                <a:cs typeface="Arial"/>
              </a:rPr>
              <a:t>Informatiemarkt</a:t>
            </a:r>
          </a:p>
          <a:p>
            <a:pPr marL="57150" indent="0">
              <a:lnSpc>
                <a:spcPct val="140000"/>
              </a:lnSpc>
              <a:spcBef>
                <a:spcPct val="0"/>
              </a:spcBef>
              <a:buNone/>
              <a:tabLst>
                <a:tab pos="678180" algn="l"/>
              </a:tabLst>
            </a:pPr>
            <a:endParaRPr lang="nl-NL" sz="2200" b="1" dirty="0">
              <a:solidFill>
                <a:schemeClr val="accent1"/>
              </a:solidFill>
              <a:latin typeface="Arial"/>
              <a:cs typeface="Arial"/>
            </a:endParaRPr>
          </a:p>
          <a:p>
            <a:pPr marL="57150" indent="0">
              <a:lnSpc>
                <a:spcPct val="140000"/>
              </a:lnSpc>
              <a:spcBef>
                <a:spcPct val="0"/>
              </a:spcBef>
              <a:buNone/>
              <a:tabLst>
                <a:tab pos="678180" algn="l"/>
              </a:tabLst>
            </a:pPr>
            <a:r>
              <a:rPr lang="nl-NL" sz="1800" dirty="0">
                <a:solidFill>
                  <a:schemeClr val="accent1"/>
                </a:solidFill>
                <a:latin typeface="Arial" panose="020B0604020202020204" pitchFamily="34" charset="0"/>
                <a:cs typeface="Arial" panose="020B0604020202020204" pitchFamily="34" charset="0"/>
              </a:rPr>
              <a:t>Waar? In de foyer</a:t>
            </a:r>
          </a:p>
          <a:p>
            <a:pPr marL="57150" indent="0">
              <a:lnSpc>
                <a:spcPct val="140000"/>
              </a:lnSpc>
              <a:spcBef>
                <a:spcPct val="0"/>
              </a:spcBef>
              <a:buNone/>
              <a:tabLst>
                <a:tab pos="678180" algn="l"/>
              </a:tabLst>
            </a:pPr>
            <a:endParaRPr lang="nl-NL" sz="2200" b="1" dirty="0">
              <a:solidFill>
                <a:schemeClr val="accent1"/>
              </a:solidFill>
              <a:latin typeface="Arial"/>
              <a:cs typeface="Arial"/>
            </a:endParaRPr>
          </a:p>
          <a:p>
            <a:pPr marL="0" indent="0">
              <a:buNone/>
              <a:tabLst>
                <a:tab pos="678180" algn="l"/>
              </a:tabLst>
            </a:pPr>
            <a:r>
              <a:rPr lang="nl-NL" sz="1800" b="1" dirty="0">
                <a:latin typeface="Arial"/>
                <a:cs typeface="Arial"/>
              </a:rPr>
              <a:t>4. Landschapskwaliteit en biodiversiteit verhogen – </a:t>
            </a:r>
            <a:r>
              <a:rPr lang="nl-NL" sz="1800" dirty="0">
                <a:solidFill>
                  <a:schemeClr val="accent1"/>
                </a:solidFill>
                <a:latin typeface="Arial" panose="020B0604020202020204" pitchFamily="34" charset="0"/>
                <a:cs typeface="Arial" panose="020B0604020202020204" pitchFamily="34" charset="0"/>
              </a:rPr>
              <a:t>Tijs van Loon</a:t>
            </a:r>
          </a:p>
          <a:p>
            <a:pPr marL="0" indent="0">
              <a:buNone/>
              <a:tabLst>
                <a:tab pos="678180" algn="l"/>
              </a:tabLst>
            </a:pPr>
            <a:r>
              <a:rPr lang="nl-NL" sz="1800" b="1" dirty="0">
                <a:latin typeface="Arial"/>
                <a:cs typeface="Arial"/>
              </a:rPr>
              <a:t>5. Innovaties – </a:t>
            </a:r>
            <a:r>
              <a:rPr lang="nl-NL" sz="1800" dirty="0">
                <a:solidFill>
                  <a:schemeClr val="accent1"/>
                </a:solidFill>
                <a:latin typeface="Arial" panose="020B0604020202020204" pitchFamily="34" charset="0"/>
                <a:cs typeface="Arial" panose="020B0604020202020204" pitchFamily="34" charset="0"/>
              </a:rPr>
              <a:t>Rick Kasbergen</a:t>
            </a:r>
          </a:p>
          <a:p>
            <a:pPr marL="0" indent="0">
              <a:buNone/>
              <a:tabLst>
                <a:tab pos="678180" algn="l"/>
              </a:tabLst>
            </a:pPr>
            <a:r>
              <a:rPr lang="nl-NL" sz="1800" b="1" dirty="0">
                <a:latin typeface="Arial"/>
                <a:cs typeface="Arial"/>
              </a:rPr>
              <a:t>6. Grondverwerving – </a:t>
            </a:r>
            <a:r>
              <a:rPr lang="nl-NL" sz="1800" dirty="0">
                <a:solidFill>
                  <a:schemeClr val="accent1"/>
                </a:solidFill>
                <a:latin typeface="Arial" panose="020B0604020202020204" pitchFamily="34" charset="0"/>
                <a:cs typeface="Arial" panose="020B0604020202020204" pitchFamily="34" charset="0"/>
              </a:rPr>
              <a:t>Mike </a:t>
            </a:r>
            <a:r>
              <a:rPr lang="nl-NL" sz="1800" dirty="0" err="1">
                <a:solidFill>
                  <a:schemeClr val="accent1"/>
                </a:solidFill>
                <a:latin typeface="Arial" panose="020B0604020202020204" pitchFamily="34" charset="0"/>
                <a:cs typeface="Arial" panose="020B0604020202020204" pitchFamily="34" charset="0"/>
              </a:rPr>
              <a:t>Seelen</a:t>
            </a:r>
            <a:endParaRPr lang="nl-NL" sz="1800" dirty="0">
              <a:solidFill>
                <a:schemeClr val="accent1"/>
              </a:solidFill>
              <a:latin typeface="Arial" panose="020B0604020202020204" pitchFamily="34" charset="0"/>
              <a:cs typeface="Arial" panose="020B0604020202020204" pitchFamily="34" charset="0"/>
            </a:endParaRPr>
          </a:p>
          <a:p>
            <a:pPr marL="0" indent="0">
              <a:buNone/>
              <a:tabLst>
                <a:tab pos="678180" algn="l"/>
              </a:tabLst>
            </a:pPr>
            <a:r>
              <a:rPr lang="nl-NL" sz="1800" b="1" dirty="0">
                <a:latin typeface="Arial"/>
                <a:cs typeface="Arial"/>
              </a:rPr>
              <a:t>7. Conditionerende onderzoeken en monitoring – </a:t>
            </a:r>
            <a:r>
              <a:rPr lang="nl-NL" sz="1800" dirty="0">
                <a:solidFill>
                  <a:schemeClr val="accent1"/>
                </a:solidFill>
                <a:latin typeface="Arial" panose="020B0604020202020204" pitchFamily="34" charset="0"/>
                <a:cs typeface="Arial" panose="020B0604020202020204" pitchFamily="34" charset="0"/>
              </a:rPr>
              <a:t>Saskia Plate en Robert   van den Dijssel</a:t>
            </a:r>
          </a:p>
          <a:p>
            <a:pPr marL="457200" lvl="1" indent="0">
              <a:lnSpc>
                <a:spcPct val="140000"/>
              </a:lnSpc>
              <a:spcBef>
                <a:spcPct val="0"/>
              </a:spcBef>
              <a:buNone/>
            </a:pPr>
            <a:endParaRPr lang="nl-NL" sz="1200" b="1" dirty="0">
              <a:solidFill>
                <a:srgbClr val="FF0000"/>
              </a:solidFill>
              <a:latin typeface="Arial"/>
              <a:cs typeface="Arial"/>
            </a:endParaRPr>
          </a:p>
          <a:p>
            <a:pPr marL="0" lvl="0" indent="0" fontAlgn="base">
              <a:buNone/>
              <a:tabLst>
                <a:tab pos="678180" algn="l"/>
              </a:tabLst>
            </a:pPr>
            <a:endParaRPr lang="nl-NL" sz="1800" b="1" dirty="0">
              <a:solidFill>
                <a:srgbClr val="FF0000"/>
              </a:solidFill>
              <a:latin typeface="Arial"/>
              <a:cs typeface="Arial"/>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370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SterkeLekdijk-titel-ppt.png">
            <a:extLst>
              <a:ext uri="{FF2B5EF4-FFF2-40B4-BE49-F238E27FC236}">
                <a16:creationId xmlns:a16="http://schemas.microsoft.com/office/drawing/2014/main" id="{97C00387-EA5F-4975-895F-2EB3B1FC87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53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9">
            <a:extLst>
              <a:ext uri="{FF2B5EF4-FFF2-40B4-BE49-F238E27FC236}">
                <a16:creationId xmlns:a16="http://schemas.microsoft.com/office/drawing/2014/main" id="{1FE7B133-FA75-B2B0-B6F6-802E88772467}"/>
              </a:ext>
            </a:extLst>
          </p:cNvPr>
          <p:cNvPicPr>
            <a:picLocks noChangeAspect="1"/>
          </p:cNvPicPr>
          <p:nvPr/>
        </p:nvPicPr>
        <p:blipFill>
          <a:blip r:embed="rId4"/>
          <a:stretch>
            <a:fillRect/>
          </a:stretch>
        </p:blipFill>
        <p:spPr>
          <a:xfrm>
            <a:off x="442686" y="1533367"/>
            <a:ext cx="7977412" cy="3410265"/>
          </a:xfrm>
          <a:prstGeom prst="rect">
            <a:avLst/>
          </a:prstGeom>
        </p:spPr>
      </p:pic>
      <p:pic>
        <p:nvPicPr>
          <p:cNvPr id="11" name="Afbeelding 10">
            <a:extLst>
              <a:ext uri="{FF2B5EF4-FFF2-40B4-BE49-F238E27FC236}">
                <a16:creationId xmlns:a16="http://schemas.microsoft.com/office/drawing/2014/main" id="{6B7CFD2B-1A92-20A9-6379-1A50D3062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768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1014788" y="1140140"/>
            <a:ext cx="50069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1600" b="1" dirty="0">
                <a:solidFill>
                  <a:srgbClr val="0070BA"/>
                </a:solidFill>
                <a:latin typeface="Arial"/>
                <a:ea typeface="Arial MT Md"/>
                <a:cs typeface="Arial"/>
              </a:rPr>
              <a:t>Een paar hoofdlijnen</a:t>
            </a: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2">
            <a:extLst>
              <a:ext uri="{FF2B5EF4-FFF2-40B4-BE49-F238E27FC236}">
                <a16:creationId xmlns:a16="http://schemas.microsoft.com/office/drawing/2014/main" id="{6DFBD8B2-D951-494C-816B-B6F925F67FB1}"/>
              </a:ext>
            </a:extLst>
          </p:cNvPr>
          <p:cNvGraphicFramePr>
            <a:graphicFrameLocks noGrp="1"/>
          </p:cNvGraphicFramePr>
          <p:nvPr/>
        </p:nvGraphicFramePr>
        <p:xfrm>
          <a:off x="1014788" y="1465011"/>
          <a:ext cx="4643363" cy="3479800"/>
        </p:xfrm>
        <a:graphic>
          <a:graphicData uri="http://schemas.openxmlformats.org/drawingml/2006/table">
            <a:tbl>
              <a:tblPr firstRow="1" bandRow="1">
                <a:tableStyleId>{8A107856-5554-42FB-B03E-39F5DBC370BA}</a:tableStyleId>
              </a:tblPr>
              <a:tblGrid>
                <a:gridCol w="2181785">
                  <a:extLst>
                    <a:ext uri="{9D8B030D-6E8A-4147-A177-3AD203B41FA5}">
                      <a16:colId xmlns:a16="http://schemas.microsoft.com/office/drawing/2014/main" val="3538973595"/>
                    </a:ext>
                  </a:extLst>
                </a:gridCol>
                <a:gridCol w="2461578">
                  <a:extLst>
                    <a:ext uri="{9D8B030D-6E8A-4147-A177-3AD203B41FA5}">
                      <a16:colId xmlns:a16="http://schemas.microsoft.com/office/drawing/2014/main" val="771952051"/>
                    </a:ext>
                  </a:extLst>
                </a:gridCol>
              </a:tblGrid>
              <a:tr h="370840">
                <a:tc>
                  <a:txBody>
                    <a:bodyPr/>
                    <a:lstStyle/>
                    <a:p>
                      <a:r>
                        <a:rPr lang="nl-NL" sz="1400" b="0" dirty="0">
                          <a:latin typeface="Arial" panose="020B0604020202020204" pitchFamily="34" charset="0"/>
                          <a:cs typeface="Arial" panose="020B0604020202020204" pitchFamily="34" charset="0"/>
                        </a:rPr>
                        <a:t>23 december 2022</a:t>
                      </a:r>
                    </a:p>
                  </a:txBody>
                  <a:tcPr/>
                </a:tc>
                <a:tc>
                  <a:txBody>
                    <a:bodyPr/>
                    <a:lstStyle/>
                    <a:p>
                      <a:r>
                        <a:rPr lang="nl-NL" sz="1400" b="0" dirty="0">
                          <a:latin typeface="Arial" panose="020B0604020202020204" pitchFamily="34" charset="0"/>
                          <a:cs typeface="Arial" panose="020B0604020202020204" pitchFamily="34" charset="0"/>
                        </a:rPr>
                        <a:t>Ter inzage legging Ontwerp projectplan/MER (8 weken)</a:t>
                      </a:r>
                    </a:p>
                  </a:txBody>
                  <a:tcPr/>
                </a:tc>
                <a:extLst>
                  <a:ext uri="{0D108BD9-81ED-4DB2-BD59-A6C34878D82A}">
                    <a16:rowId xmlns:a16="http://schemas.microsoft.com/office/drawing/2014/main" val="3036723358"/>
                  </a:ext>
                </a:extLst>
              </a:tr>
              <a:tr h="370840">
                <a:tc>
                  <a:txBody>
                    <a:bodyPr/>
                    <a:lstStyle/>
                    <a:p>
                      <a:r>
                        <a:rPr lang="nl-NL" sz="1400" b="0" dirty="0">
                          <a:latin typeface="Arial" panose="020B0604020202020204" pitchFamily="34" charset="0"/>
                          <a:cs typeface="Arial" panose="020B0604020202020204" pitchFamily="34" charset="0"/>
                        </a:rPr>
                        <a:t>18 januari 2023</a:t>
                      </a:r>
                    </a:p>
                  </a:txBody>
                  <a:tcPr/>
                </a:tc>
                <a:tc>
                  <a:txBody>
                    <a:bodyPr/>
                    <a:lstStyle/>
                    <a:p>
                      <a:r>
                        <a:rPr lang="nl-NL" sz="1400" b="0" dirty="0">
                          <a:latin typeface="Arial" panose="020B0604020202020204" pitchFamily="34" charset="0"/>
                          <a:cs typeface="Arial" panose="020B0604020202020204" pitchFamily="34" charset="0"/>
                        </a:rPr>
                        <a:t>Informatiebijeenkomst over Ontwerp projectplan/MER</a:t>
                      </a:r>
                    </a:p>
                  </a:txBody>
                  <a:tcPr/>
                </a:tc>
                <a:extLst>
                  <a:ext uri="{0D108BD9-81ED-4DB2-BD59-A6C34878D82A}">
                    <a16:rowId xmlns:a16="http://schemas.microsoft.com/office/drawing/2014/main" val="253654548"/>
                  </a:ext>
                </a:extLst>
              </a:tr>
              <a:tr h="370840">
                <a:tc>
                  <a:txBody>
                    <a:bodyPr/>
                    <a:lstStyle/>
                    <a:p>
                      <a:pPr marL="0" algn="l" defTabSz="457200" rtl="0" eaLnBrk="1" latinLnBrk="0" hangingPunct="1"/>
                      <a:r>
                        <a:rPr lang="nl-NL" sz="1400" b="0" kern="1200" dirty="0">
                          <a:solidFill>
                            <a:schemeClr val="dk1"/>
                          </a:solidFill>
                          <a:latin typeface="Arial" panose="020B0604020202020204" pitchFamily="34" charset="0"/>
                          <a:ea typeface="+mn-ea"/>
                          <a:cs typeface="Arial" panose="020B0604020202020204" pitchFamily="34" charset="0"/>
                        </a:rPr>
                        <a:t>17 februari 2023</a:t>
                      </a:r>
                    </a:p>
                  </a:txBody>
                  <a:tcPr/>
                </a:tc>
                <a:tc>
                  <a:txBody>
                    <a:bodyPr/>
                    <a:lstStyle/>
                    <a:p>
                      <a:r>
                        <a:rPr lang="nl-NL" sz="1400" b="0" dirty="0">
                          <a:latin typeface="Arial" panose="020B0604020202020204" pitchFamily="34" charset="0"/>
                          <a:cs typeface="Arial" panose="020B0604020202020204" pitchFamily="34" charset="0"/>
                        </a:rPr>
                        <a:t>Einde periode ter inzage legging</a:t>
                      </a:r>
                    </a:p>
                  </a:txBody>
                  <a:tcPr/>
                </a:tc>
                <a:extLst>
                  <a:ext uri="{0D108BD9-81ED-4DB2-BD59-A6C34878D82A}">
                    <a16:rowId xmlns:a16="http://schemas.microsoft.com/office/drawing/2014/main" val="4210217975"/>
                  </a:ext>
                </a:extLst>
              </a:tr>
              <a:tr h="370840">
                <a:tc>
                  <a:txBody>
                    <a:bodyPr/>
                    <a:lstStyle/>
                    <a:p>
                      <a:r>
                        <a:rPr lang="nl-NL" sz="1400" b="0" dirty="0">
                          <a:latin typeface="Arial"/>
                          <a:cs typeface="Arial"/>
                        </a:rPr>
                        <a:t>Juli/aug 2023</a:t>
                      </a:r>
                      <a:endParaRPr lang="nl-NL" dirty="0"/>
                    </a:p>
                  </a:txBody>
                  <a:tcPr/>
                </a:tc>
                <a:tc>
                  <a:txBody>
                    <a:bodyPr/>
                    <a:lstStyle/>
                    <a:p>
                      <a:r>
                        <a:rPr lang="nl-NL" sz="1400" b="0" dirty="0">
                          <a:latin typeface="Arial" panose="020B0604020202020204" pitchFamily="34" charset="0"/>
                          <a:cs typeface="Arial" panose="020B0604020202020204" pitchFamily="34" charset="0"/>
                        </a:rPr>
                        <a:t>Besluit door AB HDSR en Provincie Utrecht</a:t>
                      </a:r>
                    </a:p>
                  </a:txBody>
                  <a:tcPr/>
                </a:tc>
                <a:extLst>
                  <a:ext uri="{0D108BD9-81ED-4DB2-BD59-A6C34878D82A}">
                    <a16:rowId xmlns:a16="http://schemas.microsoft.com/office/drawing/2014/main" val="2549054456"/>
                  </a:ext>
                </a:extLst>
              </a:tr>
              <a:tr h="370840">
                <a:tc>
                  <a:txBody>
                    <a:bodyPr/>
                    <a:lstStyle/>
                    <a:p>
                      <a:r>
                        <a:rPr lang="nl-NL" sz="1400" b="0" dirty="0">
                          <a:latin typeface="Arial"/>
                          <a:cs typeface="Arial"/>
                        </a:rPr>
                        <a:t>Q3 2023</a:t>
                      </a:r>
                    </a:p>
                  </a:txBody>
                  <a:tcPr/>
                </a:tc>
                <a:tc>
                  <a:txBody>
                    <a:bodyPr/>
                    <a:lstStyle/>
                    <a:p>
                      <a:r>
                        <a:rPr lang="nl-NL" sz="1400" b="0" dirty="0">
                          <a:latin typeface="Arial" panose="020B0604020202020204" pitchFamily="34" charset="0"/>
                          <a:cs typeface="Arial" panose="020B0604020202020204" pitchFamily="34" charset="0"/>
                        </a:rPr>
                        <a:t>Publicatie definitief projectplan</a:t>
                      </a:r>
                    </a:p>
                  </a:txBody>
                  <a:tcPr/>
                </a:tc>
                <a:extLst>
                  <a:ext uri="{0D108BD9-81ED-4DB2-BD59-A6C34878D82A}">
                    <a16:rowId xmlns:a16="http://schemas.microsoft.com/office/drawing/2014/main" val="1071474066"/>
                  </a:ext>
                </a:extLst>
              </a:tr>
              <a:tr h="370840">
                <a:tc>
                  <a:txBody>
                    <a:bodyPr/>
                    <a:lstStyle/>
                    <a:p>
                      <a:r>
                        <a:rPr lang="nl-NL" sz="1400" b="0" dirty="0">
                          <a:latin typeface="Arial"/>
                          <a:cs typeface="Arial"/>
                        </a:rPr>
                        <a:t>Q3 en Q4 2023</a:t>
                      </a:r>
                    </a:p>
                  </a:txBody>
                  <a:tcPr/>
                </a:tc>
                <a:tc>
                  <a:txBody>
                    <a:bodyPr/>
                    <a:lstStyle/>
                    <a:p>
                      <a:r>
                        <a:rPr lang="nl-NL" sz="1400" b="0" dirty="0">
                          <a:latin typeface="Arial" panose="020B0604020202020204" pitchFamily="34" charset="0"/>
                          <a:cs typeface="Arial" panose="020B0604020202020204" pitchFamily="34" charset="0"/>
                        </a:rPr>
                        <a:t>Persoonlijke gesprekken over Uitvoeringsontwerp</a:t>
                      </a:r>
                    </a:p>
                  </a:txBody>
                  <a:tcPr/>
                </a:tc>
                <a:extLst>
                  <a:ext uri="{0D108BD9-81ED-4DB2-BD59-A6C34878D82A}">
                    <a16:rowId xmlns:a16="http://schemas.microsoft.com/office/drawing/2014/main" val="1654553124"/>
                  </a:ext>
                </a:extLst>
              </a:tr>
              <a:tr h="370840">
                <a:tc>
                  <a:txBody>
                    <a:bodyPr/>
                    <a:lstStyle/>
                    <a:p>
                      <a:r>
                        <a:rPr lang="nl-NL" sz="1400" b="0" dirty="0">
                          <a:latin typeface="Arial" panose="020B0604020202020204" pitchFamily="34" charset="0"/>
                          <a:cs typeface="Arial" panose="020B0604020202020204" pitchFamily="34" charset="0"/>
                        </a:rPr>
                        <a:t>Q4 2023</a:t>
                      </a:r>
                    </a:p>
                  </a:txBody>
                  <a:tcPr/>
                </a:tc>
                <a:tc>
                  <a:txBody>
                    <a:bodyPr/>
                    <a:lstStyle/>
                    <a:p>
                      <a:r>
                        <a:rPr lang="nl-NL" sz="1400" b="0" dirty="0">
                          <a:latin typeface="Arial" panose="020B0604020202020204" pitchFamily="34" charset="0"/>
                          <a:cs typeface="Arial" panose="020B0604020202020204" pitchFamily="34" charset="0"/>
                        </a:rPr>
                        <a:t>Start realisatie</a:t>
                      </a:r>
                    </a:p>
                  </a:txBody>
                  <a:tcPr/>
                </a:tc>
                <a:extLst>
                  <a:ext uri="{0D108BD9-81ED-4DB2-BD59-A6C34878D82A}">
                    <a16:rowId xmlns:a16="http://schemas.microsoft.com/office/drawing/2014/main" val="2237899005"/>
                  </a:ext>
                </a:extLst>
              </a:tr>
            </a:tbl>
          </a:graphicData>
        </a:graphic>
      </p:graphicFrame>
    </p:spTree>
    <p:extLst>
      <p:ext uri="{BB962C8B-B14F-4D97-AF65-F5344CB8AC3E}">
        <p14:creationId xmlns:p14="http://schemas.microsoft.com/office/powerpoint/2010/main" val="1501768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471488" y="1177925"/>
            <a:ext cx="5006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Wegwijs in ontwerp Projectplan en MER</a:t>
            </a:r>
            <a:endParaRPr lang="en-US" altLang="nl-NL" sz="2000" dirty="0">
              <a:solidFill>
                <a:srgbClr val="0070BA"/>
              </a:solidFill>
              <a:latin typeface="Arial" panose="020B0604020202020204" pitchFamily="34" charset="0"/>
              <a:ea typeface="Arial MT Md"/>
              <a:cs typeface="Arial" panose="020B0604020202020204" pitchFamily="34" charset="0"/>
            </a:endParaRPr>
          </a:p>
        </p:txBody>
      </p:sp>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471488" y="1820145"/>
            <a:ext cx="6906057" cy="328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40000"/>
              </a:lnSpc>
              <a:spcBef>
                <a:spcPct val="0"/>
              </a:spcBef>
              <a:buFontTx/>
              <a:buAutoNum type="arabicPeriod"/>
            </a:pPr>
            <a:r>
              <a:rPr lang="nl-NL" altLang="nl-NL" sz="1400" dirty="0">
                <a:latin typeface="Arial" panose="020B0604020202020204" pitchFamily="34" charset="0"/>
                <a:ea typeface="Arial MT Lt"/>
                <a:cs typeface="Arial" panose="020B0604020202020204" pitchFamily="34" charset="0"/>
              </a:rPr>
              <a:t>Welke documenten liggen ter inzage </a:t>
            </a:r>
          </a:p>
          <a:p>
            <a:pPr eaLnBrk="1" hangingPunct="1">
              <a:lnSpc>
                <a:spcPct val="140000"/>
              </a:lnSpc>
              <a:spcBef>
                <a:spcPct val="0"/>
              </a:spcBef>
              <a:buFontTx/>
              <a:buAutoNum type="arabicPeriod"/>
            </a:pPr>
            <a:r>
              <a:rPr lang="nl-NL" altLang="nl-NL" sz="1400" dirty="0">
                <a:latin typeface="Arial" panose="020B0604020202020204" pitchFamily="34" charset="0"/>
                <a:ea typeface="Arial MT Lt"/>
                <a:cs typeface="Arial" panose="020B0604020202020204" pitchFamily="34" charset="0"/>
              </a:rPr>
              <a:t>Wat is het ontwerp projectplan Waterwet (wat staat er in, wat is de status)</a:t>
            </a:r>
          </a:p>
          <a:p>
            <a:pPr eaLnBrk="1" hangingPunct="1">
              <a:lnSpc>
                <a:spcPct val="140000"/>
              </a:lnSpc>
              <a:spcBef>
                <a:spcPct val="0"/>
              </a:spcBef>
              <a:buFontTx/>
              <a:buAutoNum type="arabicPeriod"/>
            </a:pPr>
            <a:r>
              <a:rPr lang="nl-NL" altLang="nl-NL" sz="1400" dirty="0">
                <a:latin typeface="Arial" panose="020B0604020202020204" pitchFamily="34" charset="0"/>
                <a:ea typeface="Arial MT Lt"/>
                <a:cs typeface="Arial" panose="020B0604020202020204" pitchFamily="34" charset="0"/>
              </a:rPr>
              <a:t>Wat is het Milieueffectrapport (hoe is het opgezet, wat staat er in)</a:t>
            </a:r>
          </a:p>
          <a:p>
            <a:pPr eaLnBrk="1" hangingPunct="1">
              <a:lnSpc>
                <a:spcPct val="140000"/>
              </a:lnSpc>
              <a:spcBef>
                <a:spcPct val="0"/>
              </a:spcBef>
              <a:buFontTx/>
              <a:buAutoNum type="arabicPeriod"/>
            </a:pPr>
            <a:r>
              <a:rPr lang="nl-NL" altLang="nl-NL" sz="1400" dirty="0">
                <a:latin typeface="Arial" panose="020B0604020202020204" pitchFamily="34" charset="0"/>
                <a:ea typeface="Arial MT Lt"/>
                <a:cs typeface="Arial" panose="020B0604020202020204" pitchFamily="34" charset="0"/>
              </a:rPr>
              <a:t>Hoe loopt de procedure (verder)</a:t>
            </a:r>
          </a:p>
          <a:p>
            <a:pPr eaLnBrk="1" hangingPunct="1">
              <a:lnSpc>
                <a:spcPct val="140000"/>
              </a:lnSpc>
              <a:spcBef>
                <a:spcPct val="0"/>
              </a:spcBef>
              <a:buFontTx/>
              <a:buAutoNum type="arabicPeriod"/>
            </a:pPr>
            <a:endParaRPr lang="nl-NL" altLang="nl-NL" sz="1400" dirty="0">
              <a:latin typeface="Arial" panose="020B0604020202020204" pitchFamily="34" charset="0"/>
              <a:ea typeface="Arial MT Lt"/>
              <a:cs typeface="Arial" panose="020B0604020202020204" pitchFamily="34" charset="0"/>
            </a:endParaRPr>
          </a:p>
          <a:p>
            <a:pPr marL="0" indent="0" eaLnBrk="1" hangingPunct="1">
              <a:lnSpc>
                <a:spcPct val="140000"/>
              </a:lnSpc>
              <a:spcBef>
                <a:spcPct val="0"/>
              </a:spcBef>
              <a:buNone/>
            </a:pPr>
            <a:r>
              <a:rPr lang="nl-NL" altLang="nl-NL" sz="1400" dirty="0">
                <a:latin typeface="Arial" panose="020B0604020202020204" pitchFamily="34" charset="0"/>
                <a:ea typeface="Arial MT Lt"/>
                <a:cs typeface="Arial" panose="020B0604020202020204" pitchFamily="34" charset="0"/>
              </a:rPr>
              <a:t>Vragen graag na afloop aan de tafel</a:t>
            </a:r>
          </a:p>
          <a:p>
            <a:pPr marL="0" indent="0" eaLnBrk="1" hangingPunct="1">
              <a:lnSpc>
                <a:spcPct val="140000"/>
              </a:lnSpc>
              <a:spcBef>
                <a:spcPct val="0"/>
              </a:spcBef>
              <a:buNone/>
            </a:pPr>
            <a:endParaRPr lang="nl-NL" altLang="nl-NL" sz="1400" dirty="0">
              <a:latin typeface="Arial" panose="020B0604020202020204" pitchFamily="34" charset="0"/>
              <a:ea typeface="Arial MT Lt"/>
              <a:cs typeface="Arial" panose="020B0604020202020204" pitchFamily="34" charset="0"/>
            </a:endParaRPr>
          </a:p>
          <a:p>
            <a:pPr marL="0" indent="0" eaLnBrk="1" hangingPunct="1">
              <a:lnSpc>
                <a:spcPct val="140000"/>
              </a:lnSpc>
              <a:spcBef>
                <a:spcPct val="0"/>
              </a:spcBef>
              <a:buNone/>
            </a:pPr>
            <a:r>
              <a:rPr lang="nl-NL" altLang="nl-NL" sz="1400" dirty="0">
                <a:latin typeface="Arial" panose="020B0604020202020204" pitchFamily="34" charset="0"/>
                <a:ea typeface="Arial MT Lt"/>
                <a:cs typeface="Arial" panose="020B0604020202020204" pitchFamily="34" charset="0"/>
              </a:rPr>
              <a:t>Zie ook de website van HDSR voor een samenvatting van MER en ontwerp projectplan</a:t>
            </a:r>
          </a:p>
          <a:p>
            <a:pPr eaLnBrk="1" hangingPunct="1">
              <a:lnSpc>
                <a:spcPct val="140000"/>
              </a:lnSpc>
              <a:spcBef>
                <a:spcPct val="0"/>
              </a:spcBef>
              <a:buFontTx/>
              <a:buAutoNum type="arabicPeriod"/>
            </a:pPr>
            <a:endParaRPr lang="nl-NL" altLang="nl-NL" sz="1400" dirty="0">
              <a:latin typeface="Arial" panose="020B0604020202020204" pitchFamily="34" charset="0"/>
              <a:ea typeface="Arial MT Lt"/>
              <a:cs typeface="Arial" panose="020B0604020202020204" pitchFamily="34" charset="0"/>
            </a:endParaRPr>
          </a:p>
          <a:p>
            <a:pPr eaLnBrk="1" hangingPunct="1">
              <a:lnSpc>
                <a:spcPct val="140000"/>
              </a:lnSpc>
              <a:spcBef>
                <a:spcPct val="0"/>
              </a:spcBef>
              <a:buFontTx/>
              <a:buAutoNum type="arabicPeriod"/>
            </a:pPr>
            <a:endParaRPr lang="nl-NL" altLang="nl-NL" sz="1400" dirty="0">
              <a:latin typeface="Arial" panose="020B0604020202020204" pitchFamily="34" charset="0"/>
              <a:ea typeface="Arial MT Lt"/>
              <a:cs typeface="Arial" panose="020B0604020202020204" pitchFamily="34" charset="0"/>
            </a:endParaRPr>
          </a:p>
          <a:p>
            <a:pPr eaLnBrk="1" hangingPunct="1">
              <a:lnSpc>
                <a:spcPct val="140000"/>
              </a:lnSpc>
              <a:spcBef>
                <a:spcPct val="0"/>
              </a:spcBef>
              <a:buFontTx/>
              <a:buAutoNum type="arabicPeriod"/>
            </a:pPr>
            <a:endParaRPr lang="is-IS" altLang="nl-NL" sz="1400" dirty="0">
              <a:latin typeface="Arial" panose="020B0604020202020204" pitchFamily="34" charset="0"/>
              <a:ea typeface="Arial MT Lt"/>
              <a:cs typeface="Arial" panose="020B0604020202020204" pitchFamily="34" charset="0"/>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810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228"/>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723695" y="739775"/>
            <a:ext cx="249980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Welke documenten liggen ter inzage</a:t>
            </a: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ep 22">
            <a:extLst>
              <a:ext uri="{FF2B5EF4-FFF2-40B4-BE49-F238E27FC236}">
                <a16:creationId xmlns:a16="http://schemas.microsoft.com/office/drawing/2014/main" id="{DE33C951-FD8E-8C86-4BCA-CAA3DF4E097D}"/>
              </a:ext>
            </a:extLst>
          </p:cNvPr>
          <p:cNvGrpSpPr/>
          <p:nvPr/>
        </p:nvGrpSpPr>
        <p:grpSpPr>
          <a:xfrm>
            <a:off x="648354" y="1209776"/>
            <a:ext cx="8227120" cy="3933728"/>
            <a:chOff x="387467" y="1856280"/>
            <a:chExt cx="10283897" cy="4917158"/>
          </a:xfrm>
        </p:grpSpPr>
        <p:sp>
          <p:nvSpPr>
            <p:cNvPr id="2" name="Rechthoek: afgeronde hoeken 1">
              <a:extLst>
                <a:ext uri="{FF2B5EF4-FFF2-40B4-BE49-F238E27FC236}">
                  <a16:creationId xmlns:a16="http://schemas.microsoft.com/office/drawing/2014/main" id="{4105EC55-3DBE-F3F6-F670-6F1E102C7741}"/>
                </a:ext>
              </a:extLst>
            </p:cNvPr>
            <p:cNvSpPr/>
            <p:nvPr/>
          </p:nvSpPr>
          <p:spPr>
            <a:xfrm>
              <a:off x="3900881" y="3466706"/>
              <a:ext cx="6679516" cy="330673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p>
          </p:txBody>
        </p:sp>
        <p:sp>
          <p:nvSpPr>
            <p:cNvPr id="4" name="Rechthoek: afgeronde hoeken 3">
              <a:extLst>
                <a:ext uri="{FF2B5EF4-FFF2-40B4-BE49-F238E27FC236}">
                  <a16:creationId xmlns:a16="http://schemas.microsoft.com/office/drawing/2014/main" id="{D11813E1-BCC4-E0F8-2E4C-259B8379CDE1}"/>
                </a:ext>
              </a:extLst>
            </p:cNvPr>
            <p:cNvSpPr/>
            <p:nvPr/>
          </p:nvSpPr>
          <p:spPr>
            <a:xfrm>
              <a:off x="3760785" y="1966610"/>
              <a:ext cx="2184227" cy="651607"/>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solidFill>
                    <a:schemeClr val="bg1"/>
                  </a:solidFill>
                  <a:latin typeface="Arial" panose="020B0604020202020204" pitchFamily="34" charset="0"/>
                  <a:cs typeface="Arial" panose="020B0604020202020204" pitchFamily="34" charset="0"/>
                </a:rPr>
                <a:t>Ontwerp projectplan Waterwet</a:t>
              </a:r>
            </a:p>
          </p:txBody>
        </p:sp>
        <p:sp>
          <p:nvSpPr>
            <p:cNvPr id="6" name="Rechthoek: afgeronde hoeken 5">
              <a:extLst>
                <a:ext uri="{FF2B5EF4-FFF2-40B4-BE49-F238E27FC236}">
                  <a16:creationId xmlns:a16="http://schemas.microsoft.com/office/drawing/2014/main" id="{A893729F-A408-2463-493E-8FBD45FA48BE}"/>
                </a:ext>
              </a:extLst>
            </p:cNvPr>
            <p:cNvSpPr/>
            <p:nvPr/>
          </p:nvSpPr>
          <p:spPr>
            <a:xfrm>
              <a:off x="4175942" y="4306720"/>
              <a:ext cx="3827271" cy="958748"/>
            </a:xfrm>
            <a:prstGeom prst="roundRect">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900" b="1" dirty="0">
                  <a:solidFill>
                    <a:srgbClr val="0070C0"/>
                  </a:solidFill>
                  <a:latin typeface="Arial" panose="020B0604020202020204" pitchFamily="34" charset="0"/>
                  <a:cs typeface="Arial" panose="020B0604020202020204" pitchFamily="34" charset="0"/>
                </a:rPr>
                <a:t>Achtergrondrapport Watersysteem</a:t>
              </a:r>
              <a:r>
                <a:rPr lang="nl-NL" sz="900" dirty="0">
                  <a:solidFill>
                    <a:srgbClr val="0070C0"/>
                  </a:solidFill>
                  <a:latin typeface="Arial" panose="020B0604020202020204" pitchFamily="34" charset="0"/>
                  <a:cs typeface="Arial" panose="020B0604020202020204" pitchFamily="34" charset="0"/>
                </a:rPr>
                <a:t>, met bijlagen:</a:t>
              </a:r>
            </a:p>
            <a:p>
              <a:pPr marL="285750" indent="-285750">
                <a:buFont typeface="Arial" panose="020B0604020202020204" pitchFamily="34" charset="0"/>
                <a:buChar char="•"/>
              </a:pPr>
              <a:r>
                <a:rPr lang="nl-NL" sz="800" dirty="0">
                  <a:solidFill>
                    <a:srgbClr val="0070C0"/>
                  </a:solidFill>
                  <a:latin typeface="Arial" panose="020B0604020202020204" pitchFamily="34" charset="0"/>
                  <a:cs typeface="Arial" panose="020B0604020202020204" pitchFamily="34" charset="0"/>
                </a:rPr>
                <a:t>Memo verwachte rivierkundige effecten</a:t>
              </a:r>
            </a:p>
            <a:p>
              <a:pPr marL="285750" indent="-285750">
                <a:buFont typeface="Arial" panose="020B0604020202020204" pitchFamily="34" charset="0"/>
                <a:buChar char="•"/>
              </a:pPr>
              <a:r>
                <a:rPr lang="nl-NL" sz="800" dirty="0">
                  <a:solidFill>
                    <a:srgbClr val="0070C0"/>
                  </a:solidFill>
                  <a:latin typeface="Arial" panose="020B0604020202020204" pitchFamily="34" charset="0"/>
                  <a:cs typeface="Arial" panose="020B0604020202020204" pitchFamily="34" charset="0"/>
                </a:rPr>
                <a:t>Notitie koppelkansen natuurwaarden bij horizontale</a:t>
              </a:r>
            </a:p>
            <a:p>
              <a:pPr marL="285750" indent="-285750">
                <a:buFont typeface="Arial" panose="020B0604020202020204" pitchFamily="34" charset="0"/>
                <a:buChar char="•"/>
              </a:pPr>
              <a:r>
                <a:rPr lang="nl-NL" sz="800" dirty="0" err="1">
                  <a:solidFill>
                    <a:srgbClr val="0070C0"/>
                  </a:solidFill>
                  <a:latin typeface="Arial" panose="020B0604020202020204" pitchFamily="34" charset="0"/>
                  <a:cs typeface="Arial" panose="020B0604020202020204" pitchFamily="34" charset="0"/>
                </a:rPr>
                <a:t>pipingmaatregelen</a:t>
              </a:r>
              <a:r>
                <a:rPr lang="nl-NL" sz="800" dirty="0">
                  <a:solidFill>
                    <a:srgbClr val="0070C0"/>
                  </a:solidFill>
                  <a:latin typeface="Arial" panose="020B0604020202020204" pitchFamily="34" charset="0"/>
                  <a:cs typeface="Arial" panose="020B0604020202020204" pitchFamily="34" charset="0"/>
                </a:rPr>
                <a:t> in de Lunenburgerwaard</a:t>
              </a:r>
            </a:p>
            <a:p>
              <a:pPr marL="285750" indent="-285750">
                <a:buFont typeface="Arial" panose="020B0604020202020204" pitchFamily="34" charset="0"/>
                <a:buChar char="•"/>
              </a:pPr>
              <a:r>
                <a:rPr lang="nl-NL" sz="800">
                  <a:solidFill>
                    <a:srgbClr val="0070C0"/>
                  </a:solidFill>
                  <a:latin typeface="Arial" panose="020B0604020202020204" pitchFamily="34" charset="0"/>
                  <a:cs typeface="Arial" panose="020B0604020202020204" pitchFamily="34" charset="0"/>
                </a:rPr>
                <a:t>3D </a:t>
              </a:r>
              <a:r>
                <a:rPr lang="nl-NL" sz="800" dirty="0">
                  <a:solidFill>
                    <a:srgbClr val="0070C0"/>
                  </a:solidFill>
                  <a:latin typeface="Arial" panose="020B0604020202020204" pitchFamily="34" charset="0"/>
                  <a:cs typeface="Arial" panose="020B0604020202020204" pitchFamily="34" charset="0"/>
                </a:rPr>
                <a:t>Grondwatermodellering</a:t>
              </a:r>
            </a:p>
            <a:p>
              <a:endParaRPr lang="nl-NL" sz="1000" dirty="0">
                <a:solidFill>
                  <a:srgbClr val="0070C0"/>
                </a:solidFill>
                <a:latin typeface="Arial" panose="020B0604020202020204" pitchFamily="34" charset="0"/>
                <a:cs typeface="Arial" panose="020B0604020202020204" pitchFamily="34" charset="0"/>
              </a:endParaRPr>
            </a:p>
            <a:p>
              <a:endParaRPr lang="nl-NL" sz="1000" dirty="0">
                <a:solidFill>
                  <a:srgbClr val="0070C0"/>
                </a:solidFill>
                <a:latin typeface="Arial" panose="020B0604020202020204" pitchFamily="34" charset="0"/>
                <a:cs typeface="Arial" panose="020B0604020202020204" pitchFamily="34" charset="0"/>
              </a:endParaRPr>
            </a:p>
          </p:txBody>
        </p:sp>
        <p:sp>
          <p:nvSpPr>
            <p:cNvPr id="7" name="Rechthoek: afgeronde hoeken 6">
              <a:extLst>
                <a:ext uri="{FF2B5EF4-FFF2-40B4-BE49-F238E27FC236}">
                  <a16:creationId xmlns:a16="http://schemas.microsoft.com/office/drawing/2014/main" id="{8A0C7394-489B-1EF0-E78B-14A35001E246}"/>
                </a:ext>
              </a:extLst>
            </p:cNvPr>
            <p:cNvSpPr/>
            <p:nvPr/>
          </p:nvSpPr>
          <p:spPr>
            <a:xfrm>
              <a:off x="4179686" y="5350292"/>
              <a:ext cx="3827271" cy="1375334"/>
            </a:xfrm>
            <a:prstGeom prst="roundRect">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900" b="1" dirty="0">
                  <a:solidFill>
                    <a:srgbClr val="0070C0"/>
                  </a:solidFill>
                  <a:latin typeface="Arial" panose="020B0604020202020204" pitchFamily="34" charset="0"/>
                  <a:cs typeface="Arial" panose="020B0604020202020204" pitchFamily="34" charset="0"/>
                </a:rPr>
                <a:t>Achtergrondrapport Cultuurhistorische en aardkundige waarden</a:t>
              </a:r>
              <a:r>
                <a:rPr lang="nl-NL" sz="900" dirty="0">
                  <a:solidFill>
                    <a:srgbClr val="0070C0"/>
                  </a:solidFill>
                  <a:latin typeface="Arial" panose="020B0604020202020204" pitchFamily="34" charset="0"/>
                  <a:cs typeface="Arial" panose="020B0604020202020204" pitchFamily="34" charset="0"/>
                </a:rPr>
                <a:t>, met bijlagen:</a:t>
              </a:r>
            </a:p>
            <a:p>
              <a:pPr marL="285750" indent="-285750">
                <a:buFont typeface="Arial" panose="020B0604020202020204" pitchFamily="34" charset="0"/>
                <a:buChar char="•"/>
              </a:pPr>
              <a:r>
                <a:rPr lang="nl-NL" sz="800" dirty="0">
                  <a:solidFill>
                    <a:srgbClr val="0070C0"/>
                  </a:solidFill>
                  <a:latin typeface="Arial" panose="020B0604020202020204" pitchFamily="34" charset="0"/>
                  <a:cs typeface="Arial" panose="020B0604020202020204" pitchFamily="34" charset="0"/>
                </a:rPr>
                <a:t>Heritage impact Assessment Inundatiesluis NHW</a:t>
              </a:r>
            </a:p>
            <a:p>
              <a:pPr marL="285750" indent="-285750">
                <a:buFont typeface="Arial" panose="020B0604020202020204" pitchFamily="34" charset="0"/>
                <a:buChar char="•"/>
              </a:pPr>
              <a:r>
                <a:rPr lang="nl-NL" sz="800" dirty="0">
                  <a:solidFill>
                    <a:srgbClr val="0070C0"/>
                  </a:solidFill>
                  <a:latin typeface="Arial" panose="020B0604020202020204" pitchFamily="34" charset="0"/>
                  <a:cs typeface="Arial" panose="020B0604020202020204" pitchFamily="34" charset="0"/>
                </a:rPr>
                <a:t>Rapportage bureauonderzoek archeologie</a:t>
              </a:r>
            </a:p>
            <a:p>
              <a:pPr marL="285750" indent="-285750">
                <a:buFont typeface="Arial" panose="020B0604020202020204" pitchFamily="34" charset="0"/>
                <a:buChar char="•"/>
              </a:pPr>
              <a:r>
                <a:rPr lang="nl-NL" sz="800" dirty="0">
                  <a:solidFill>
                    <a:srgbClr val="0070C0"/>
                  </a:solidFill>
                  <a:latin typeface="Arial" panose="020B0604020202020204" pitchFamily="34" charset="0"/>
                  <a:cs typeface="Arial" panose="020B0604020202020204" pitchFamily="34" charset="0"/>
                </a:rPr>
                <a:t>Rapportage verkennend booronderzoek</a:t>
              </a:r>
            </a:p>
            <a:p>
              <a:pPr marL="285750" indent="-285750">
                <a:buFont typeface="Arial" panose="020B0604020202020204" pitchFamily="34" charset="0"/>
                <a:buChar char="•"/>
              </a:pPr>
              <a:r>
                <a:rPr lang="nl-NL" sz="800" dirty="0">
                  <a:solidFill>
                    <a:srgbClr val="0070C0"/>
                  </a:solidFill>
                  <a:latin typeface="Arial" panose="020B0604020202020204" pitchFamily="34" charset="0"/>
                  <a:cs typeface="Arial" panose="020B0604020202020204" pitchFamily="34" charset="0"/>
                </a:rPr>
                <a:t>Rapportage bureauonderzoek cultuurhistorie </a:t>
              </a:r>
            </a:p>
            <a:p>
              <a:r>
                <a:rPr lang="nl-NL" sz="800" dirty="0">
                  <a:solidFill>
                    <a:srgbClr val="0070C0"/>
                  </a:solidFill>
                  <a:latin typeface="Arial" panose="020B0604020202020204" pitchFamily="34" charset="0"/>
                  <a:cs typeface="Arial" panose="020B0604020202020204" pitchFamily="34" charset="0"/>
                </a:rPr>
                <a:t>        (incl. Inventarisatie monumenten)</a:t>
              </a:r>
              <a:endParaRPr lang="nl-NL" sz="900" dirty="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nl-NL" sz="900" dirty="0">
                <a:solidFill>
                  <a:srgbClr val="0070C0"/>
                </a:solidFill>
                <a:latin typeface="Arial" panose="020B0604020202020204" pitchFamily="34" charset="0"/>
                <a:cs typeface="Arial" panose="020B0604020202020204" pitchFamily="34" charset="0"/>
              </a:endParaRPr>
            </a:p>
            <a:p>
              <a:endParaRPr lang="nl-NL" sz="1000" dirty="0">
                <a:solidFill>
                  <a:srgbClr val="0070C0"/>
                </a:solidFill>
                <a:latin typeface="Arial" panose="020B0604020202020204" pitchFamily="34" charset="0"/>
                <a:cs typeface="Arial" panose="020B0604020202020204" pitchFamily="34" charset="0"/>
              </a:endParaRPr>
            </a:p>
          </p:txBody>
        </p:sp>
        <p:sp>
          <p:nvSpPr>
            <p:cNvPr id="8" name="Rechthoek: afgeronde hoeken 7">
              <a:extLst>
                <a:ext uri="{FF2B5EF4-FFF2-40B4-BE49-F238E27FC236}">
                  <a16:creationId xmlns:a16="http://schemas.microsoft.com/office/drawing/2014/main" id="{D3AB8C4C-E9F8-A56F-5C82-B0A3B26B2166}"/>
                </a:ext>
              </a:extLst>
            </p:cNvPr>
            <p:cNvSpPr/>
            <p:nvPr/>
          </p:nvSpPr>
          <p:spPr>
            <a:xfrm>
              <a:off x="8171888" y="3820838"/>
              <a:ext cx="2184227" cy="617984"/>
            </a:xfrm>
            <a:prstGeom prst="roundRect">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b="1" dirty="0">
                  <a:solidFill>
                    <a:srgbClr val="0070C0"/>
                  </a:solidFill>
                  <a:latin typeface="Arial" panose="020B0604020202020204" pitchFamily="34" charset="0"/>
                  <a:cs typeface="Arial" panose="020B0604020202020204" pitchFamily="34" charset="0"/>
                </a:rPr>
                <a:t>Achtergrondrapport Dijktracé en inpassing</a:t>
              </a:r>
            </a:p>
          </p:txBody>
        </p:sp>
        <p:sp>
          <p:nvSpPr>
            <p:cNvPr id="9" name="Rechthoek: afgeronde hoeken 8">
              <a:extLst>
                <a:ext uri="{FF2B5EF4-FFF2-40B4-BE49-F238E27FC236}">
                  <a16:creationId xmlns:a16="http://schemas.microsoft.com/office/drawing/2014/main" id="{37FD7EA7-24F3-2562-E347-FDC2EE41307F}"/>
                </a:ext>
              </a:extLst>
            </p:cNvPr>
            <p:cNvSpPr/>
            <p:nvPr/>
          </p:nvSpPr>
          <p:spPr>
            <a:xfrm>
              <a:off x="8177752" y="4549160"/>
              <a:ext cx="2184228" cy="611892"/>
            </a:xfrm>
            <a:prstGeom prst="roundRect">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b="1" dirty="0">
                  <a:solidFill>
                    <a:srgbClr val="0070C0"/>
                  </a:solidFill>
                  <a:latin typeface="Arial" panose="020B0604020202020204" pitchFamily="34" charset="0"/>
                  <a:cs typeface="Arial" panose="020B0604020202020204" pitchFamily="34" charset="0"/>
                </a:rPr>
                <a:t>Achtergrondrapport Wonen, werken en landbouw</a:t>
              </a:r>
            </a:p>
          </p:txBody>
        </p:sp>
        <p:sp>
          <p:nvSpPr>
            <p:cNvPr id="10" name="Rechthoek: afgeronde hoeken 9">
              <a:extLst>
                <a:ext uri="{FF2B5EF4-FFF2-40B4-BE49-F238E27FC236}">
                  <a16:creationId xmlns:a16="http://schemas.microsoft.com/office/drawing/2014/main" id="{506B23C0-BBA8-8BCC-BE08-DE289A51FA26}"/>
                </a:ext>
              </a:extLst>
            </p:cNvPr>
            <p:cNvSpPr/>
            <p:nvPr/>
          </p:nvSpPr>
          <p:spPr>
            <a:xfrm>
              <a:off x="8171889" y="5275680"/>
              <a:ext cx="2184227" cy="611892"/>
            </a:xfrm>
            <a:prstGeom prst="roundRect">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b="1" dirty="0">
                  <a:solidFill>
                    <a:srgbClr val="0070C0"/>
                  </a:solidFill>
                  <a:latin typeface="Arial" panose="020B0604020202020204" pitchFamily="34" charset="0"/>
                  <a:cs typeface="Arial" panose="020B0604020202020204" pitchFamily="34" charset="0"/>
                </a:rPr>
                <a:t>Achtergrondrapport Recreatie en verkeer</a:t>
              </a:r>
            </a:p>
          </p:txBody>
        </p:sp>
        <p:sp>
          <p:nvSpPr>
            <p:cNvPr id="13" name="Rechthoek: afgeronde hoeken 12">
              <a:extLst>
                <a:ext uri="{FF2B5EF4-FFF2-40B4-BE49-F238E27FC236}">
                  <a16:creationId xmlns:a16="http://schemas.microsoft.com/office/drawing/2014/main" id="{C8542384-6F97-1276-FB01-E5F9B4E31BD4}"/>
                </a:ext>
              </a:extLst>
            </p:cNvPr>
            <p:cNvSpPr/>
            <p:nvPr/>
          </p:nvSpPr>
          <p:spPr>
            <a:xfrm>
              <a:off x="4175942" y="3600046"/>
              <a:ext cx="3827271" cy="617985"/>
            </a:xfrm>
            <a:prstGeom prst="roundRect">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900" b="1" dirty="0">
                  <a:solidFill>
                    <a:srgbClr val="0070C0"/>
                  </a:solidFill>
                  <a:latin typeface="Arial" panose="020B0604020202020204" pitchFamily="34" charset="0"/>
                  <a:cs typeface="Arial" panose="020B0604020202020204" pitchFamily="34" charset="0"/>
                </a:rPr>
                <a:t>Achtergrondrapport Natuur</a:t>
              </a:r>
              <a:r>
                <a:rPr lang="nl-NL" sz="900" dirty="0">
                  <a:solidFill>
                    <a:srgbClr val="0070C0"/>
                  </a:solidFill>
                  <a:latin typeface="Arial" panose="020B0604020202020204" pitchFamily="34" charset="0"/>
                  <a:cs typeface="Arial" panose="020B0604020202020204" pitchFamily="34" charset="0"/>
                </a:rPr>
                <a:t>, met bijlagen:</a:t>
              </a:r>
            </a:p>
            <a:p>
              <a:pPr marL="285750" indent="-285750">
                <a:buFont typeface="Arial" panose="020B0604020202020204" pitchFamily="34" charset="0"/>
                <a:buChar char="•"/>
              </a:pPr>
              <a:r>
                <a:rPr lang="nl-NL" sz="800" dirty="0">
                  <a:solidFill>
                    <a:srgbClr val="0070C0"/>
                  </a:solidFill>
                  <a:latin typeface="Arial" panose="020B0604020202020204" pitchFamily="34" charset="0"/>
                  <a:cs typeface="Arial" panose="020B0604020202020204" pitchFamily="34" charset="0"/>
                </a:rPr>
                <a:t>Soortenonderzoek</a:t>
              </a:r>
            </a:p>
            <a:p>
              <a:pPr marL="285750" indent="-285750">
                <a:buFont typeface="Arial" panose="020B0604020202020204" pitchFamily="34" charset="0"/>
                <a:buChar char="•"/>
              </a:pPr>
              <a:r>
                <a:rPr lang="nl-NL" sz="800" dirty="0">
                  <a:solidFill>
                    <a:srgbClr val="0070C0"/>
                  </a:solidFill>
                  <a:latin typeface="Arial" panose="020B0604020202020204" pitchFamily="34" charset="0"/>
                  <a:cs typeface="Arial" panose="020B0604020202020204" pitchFamily="34" charset="0"/>
                </a:rPr>
                <a:t>Bomeninventarisatie</a:t>
              </a:r>
              <a:endParaRPr lang="nl-NL" sz="900" dirty="0">
                <a:solidFill>
                  <a:srgbClr val="0070C0"/>
                </a:solidFill>
                <a:latin typeface="Arial" panose="020B0604020202020204" pitchFamily="34" charset="0"/>
                <a:cs typeface="Arial" panose="020B0604020202020204" pitchFamily="34" charset="0"/>
              </a:endParaRPr>
            </a:p>
            <a:p>
              <a:endParaRPr lang="nl-NL" sz="900" dirty="0">
                <a:solidFill>
                  <a:srgbClr val="0070C0"/>
                </a:solidFill>
                <a:latin typeface="Arial" panose="020B0604020202020204" pitchFamily="34" charset="0"/>
                <a:cs typeface="Arial" panose="020B0604020202020204" pitchFamily="34" charset="0"/>
              </a:endParaRPr>
            </a:p>
          </p:txBody>
        </p:sp>
        <p:sp>
          <p:nvSpPr>
            <p:cNvPr id="14" name="Rechthoek: afgeronde hoeken 13">
              <a:extLst>
                <a:ext uri="{FF2B5EF4-FFF2-40B4-BE49-F238E27FC236}">
                  <a16:creationId xmlns:a16="http://schemas.microsoft.com/office/drawing/2014/main" id="{B3459C90-5AC2-A5C3-C8B9-3E1387775F8C}"/>
                </a:ext>
              </a:extLst>
            </p:cNvPr>
            <p:cNvSpPr/>
            <p:nvPr/>
          </p:nvSpPr>
          <p:spPr>
            <a:xfrm>
              <a:off x="6148526" y="1961718"/>
              <a:ext cx="2184227" cy="651607"/>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solidFill>
                    <a:schemeClr val="bg1"/>
                  </a:solidFill>
                  <a:latin typeface="Arial" panose="020B0604020202020204" pitchFamily="34" charset="0"/>
                  <a:cs typeface="Arial" panose="020B0604020202020204" pitchFamily="34" charset="0"/>
                </a:rPr>
                <a:t>Milieueffectrapport Deel 2</a:t>
              </a:r>
            </a:p>
          </p:txBody>
        </p:sp>
        <p:sp>
          <p:nvSpPr>
            <p:cNvPr id="15" name="Rechthoek: afgeronde hoeken 14">
              <a:extLst>
                <a:ext uri="{FF2B5EF4-FFF2-40B4-BE49-F238E27FC236}">
                  <a16:creationId xmlns:a16="http://schemas.microsoft.com/office/drawing/2014/main" id="{019728D4-33AA-C956-2634-D7CAF560CC5C}"/>
                </a:ext>
              </a:extLst>
            </p:cNvPr>
            <p:cNvSpPr/>
            <p:nvPr/>
          </p:nvSpPr>
          <p:spPr>
            <a:xfrm>
              <a:off x="8487137" y="1961717"/>
              <a:ext cx="2184227" cy="651607"/>
            </a:xfrm>
            <a:prstGeom prst="roundRect">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solidFill>
                    <a:schemeClr val="bg1"/>
                  </a:solidFill>
                  <a:latin typeface="Arial" panose="020B0604020202020204" pitchFamily="34" charset="0"/>
                  <a:cs typeface="Arial" panose="020B0604020202020204" pitchFamily="34" charset="0"/>
                </a:rPr>
                <a:t>Hoofdvergunningen</a:t>
              </a:r>
            </a:p>
          </p:txBody>
        </p:sp>
        <p:cxnSp>
          <p:nvCxnSpPr>
            <p:cNvPr id="16" name="Rechte verbindingslijn 15">
              <a:extLst>
                <a:ext uri="{FF2B5EF4-FFF2-40B4-BE49-F238E27FC236}">
                  <a16:creationId xmlns:a16="http://schemas.microsoft.com/office/drawing/2014/main" id="{EE7F1F6B-9A76-8D5F-46B1-B73C3B7AB3E3}"/>
                </a:ext>
              </a:extLst>
            </p:cNvPr>
            <p:cNvCxnSpPr>
              <a:cxnSpLocks/>
            </p:cNvCxnSpPr>
            <p:nvPr/>
          </p:nvCxnSpPr>
          <p:spPr>
            <a:xfrm flipV="1">
              <a:off x="387467" y="3318784"/>
              <a:ext cx="10192931" cy="11375"/>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7" name="Linkeraccolade 16">
              <a:extLst>
                <a:ext uri="{FF2B5EF4-FFF2-40B4-BE49-F238E27FC236}">
                  <a16:creationId xmlns:a16="http://schemas.microsoft.com/office/drawing/2014/main" id="{1A613626-8BF2-7671-8910-E456C03F337D}"/>
                </a:ext>
              </a:extLst>
            </p:cNvPr>
            <p:cNvSpPr/>
            <p:nvPr/>
          </p:nvSpPr>
          <p:spPr>
            <a:xfrm>
              <a:off x="3388602" y="1856280"/>
              <a:ext cx="338622" cy="4864540"/>
            </a:xfrm>
            <a:prstGeom prst="leftBrace">
              <a:avLst/>
            </a:prstGeom>
            <a:solidFill>
              <a:schemeClr val="bg1"/>
            </a:solidFill>
            <a:ln w="19050">
              <a:solidFill>
                <a:srgbClr val="0070C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nl-NL" sz="1100">
                <a:ln>
                  <a:solidFill>
                    <a:schemeClr val="tx1"/>
                  </a:solidFill>
                </a:ln>
              </a:endParaRPr>
            </a:p>
          </p:txBody>
        </p:sp>
        <p:cxnSp>
          <p:nvCxnSpPr>
            <p:cNvPr id="18" name="Verbindingslijn: gebogen 17">
              <a:extLst>
                <a:ext uri="{FF2B5EF4-FFF2-40B4-BE49-F238E27FC236}">
                  <a16:creationId xmlns:a16="http://schemas.microsoft.com/office/drawing/2014/main" id="{6B066050-C2AB-FDC3-FE4C-28911CC5D72B}"/>
                </a:ext>
              </a:extLst>
            </p:cNvPr>
            <p:cNvCxnSpPr>
              <a:cxnSpLocks/>
              <a:stCxn id="14" idx="2"/>
              <a:endCxn id="2" idx="0"/>
            </p:cNvCxnSpPr>
            <p:nvPr/>
          </p:nvCxnSpPr>
          <p:spPr>
            <a:xfrm rot="5400000">
              <a:off x="6813950" y="3040015"/>
              <a:ext cx="853381" cy="1"/>
            </a:xfrm>
            <a:prstGeom prst="bentConnector3">
              <a:avLst>
                <a:gd name="adj1" fmla="val 50000"/>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Rechthoek: afgeronde hoeken 18">
              <a:extLst>
                <a:ext uri="{FF2B5EF4-FFF2-40B4-BE49-F238E27FC236}">
                  <a16:creationId xmlns:a16="http://schemas.microsoft.com/office/drawing/2014/main" id="{4B162D6F-6A06-906D-F83D-01A8969927CA}"/>
                </a:ext>
              </a:extLst>
            </p:cNvPr>
            <p:cNvSpPr/>
            <p:nvPr/>
          </p:nvSpPr>
          <p:spPr>
            <a:xfrm>
              <a:off x="8171890" y="5993620"/>
              <a:ext cx="2184227" cy="617983"/>
            </a:xfrm>
            <a:prstGeom prst="roundRect">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900" b="1" dirty="0">
                  <a:solidFill>
                    <a:srgbClr val="0070C0"/>
                  </a:solidFill>
                  <a:latin typeface="Arial" panose="020B0604020202020204" pitchFamily="34" charset="0"/>
                  <a:cs typeface="Arial" panose="020B0604020202020204" pitchFamily="34" charset="0"/>
                </a:rPr>
                <a:t>Achtergrondrapport Techniek en duurzaamheid</a:t>
              </a:r>
            </a:p>
          </p:txBody>
        </p:sp>
        <p:cxnSp>
          <p:nvCxnSpPr>
            <p:cNvPr id="20" name="Verbindingslijn: gebogen 19">
              <a:extLst>
                <a:ext uri="{FF2B5EF4-FFF2-40B4-BE49-F238E27FC236}">
                  <a16:creationId xmlns:a16="http://schemas.microsoft.com/office/drawing/2014/main" id="{58BF68A0-0B9E-A047-F31B-AC3256E91C09}"/>
                </a:ext>
              </a:extLst>
            </p:cNvPr>
            <p:cNvCxnSpPr>
              <a:cxnSpLocks/>
              <a:stCxn id="4" idx="2"/>
            </p:cNvCxnSpPr>
            <p:nvPr/>
          </p:nvCxnSpPr>
          <p:spPr>
            <a:xfrm rot="16200000" flipH="1">
              <a:off x="4762632" y="2708483"/>
              <a:ext cx="180535" cy="1"/>
            </a:xfrm>
            <a:prstGeom prst="bent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Rechthoek: afgeronde hoeken 20">
              <a:extLst>
                <a:ext uri="{FF2B5EF4-FFF2-40B4-BE49-F238E27FC236}">
                  <a16:creationId xmlns:a16="http://schemas.microsoft.com/office/drawing/2014/main" id="{B309F95D-5728-D09D-81E5-326B1C53F04B}"/>
                </a:ext>
              </a:extLst>
            </p:cNvPr>
            <p:cNvSpPr/>
            <p:nvPr/>
          </p:nvSpPr>
          <p:spPr>
            <a:xfrm>
              <a:off x="3760785" y="2797691"/>
              <a:ext cx="2184227" cy="340559"/>
            </a:xfrm>
            <a:prstGeom prst="roundRect">
              <a:avLst/>
            </a:prstGeom>
            <a:solidFill>
              <a:schemeClr val="bg1"/>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900" dirty="0">
                  <a:solidFill>
                    <a:srgbClr val="0070C0"/>
                  </a:solidFill>
                  <a:latin typeface="Arial" panose="020B0604020202020204" pitchFamily="34" charset="0"/>
                  <a:cs typeface="Arial" panose="020B0604020202020204" pitchFamily="34" charset="0"/>
                </a:rPr>
                <a:t>Plankaart en Dwarsprofielen</a:t>
              </a:r>
            </a:p>
          </p:txBody>
        </p:sp>
      </p:grpSp>
    </p:spTree>
    <p:extLst>
      <p:ext uri="{BB962C8B-B14F-4D97-AF65-F5344CB8AC3E}">
        <p14:creationId xmlns:p14="http://schemas.microsoft.com/office/powerpoint/2010/main" val="1221919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471488" y="1177925"/>
            <a:ext cx="5006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Wat is het ontwerp projectplan Waterwet</a:t>
            </a:r>
          </a:p>
        </p:txBody>
      </p:sp>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471488" y="1820145"/>
            <a:ext cx="6322218" cy="272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is-IS" altLang="nl-NL" sz="1400" dirty="0">
                <a:latin typeface="Arial" panose="020B0604020202020204" pitchFamily="34" charset="0"/>
                <a:ea typeface="Arial MT Lt"/>
                <a:cs typeface="Arial" panose="020B0604020202020204" pitchFamily="34" charset="0"/>
              </a:rPr>
              <a:t>Projectplan = vergunning voor de nieuwe dijk: dijkversterkingsplan</a:t>
            </a:r>
          </a:p>
          <a:p>
            <a:pPr marL="0" indent="0" eaLnBrk="1" hangingPunct="1">
              <a:spcBef>
                <a:spcPct val="0"/>
              </a:spcBef>
              <a:buNone/>
            </a:pPr>
            <a:r>
              <a:rPr lang="is-IS" altLang="nl-NL" sz="1400" dirty="0">
                <a:latin typeface="Arial" panose="020B0604020202020204" pitchFamily="34" charset="0"/>
                <a:ea typeface="Arial MT Lt"/>
                <a:cs typeface="Arial" panose="020B0604020202020204" pitchFamily="34" charset="0"/>
              </a:rPr>
              <a:t>Een projectplan Waterwet beschrijft op welke manier de dijk wordt versterkt: </a:t>
            </a:r>
          </a:p>
          <a:p>
            <a:pPr marL="0" indent="0" eaLnBrk="1" hangingPunct="1">
              <a:spcBef>
                <a:spcPct val="0"/>
              </a:spcBef>
              <a:buNone/>
            </a:pPr>
            <a:r>
              <a:rPr lang="is-IS" altLang="nl-NL" sz="1400" dirty="0">
                <a:latin typeface="Arial" panose="020B0604020202020204" pitchFamily="34" charset="0"/>
                <a:ea typeface="Arial MT Lt"/>
                <a:cs typeface="Arial" panose="020B0604020202020204" pitchFamily="34" charset="0"/>
              </a:rPr>
              <a:t> 	</a:t>
            </a:r>
            <a:r>
              <a:rPr lang="nl-NL" altLang="nl-NL" sz="1000" i="1" dirty="0">
                <a:solidFill>
                  <a:schemeClr val="accent1"/>
                </a:solidFill>
                <a:latin typeface="Arial" panose="020B0604020202020204" pitchFamily="34" charset="0"/>
                <a:ea typeface="Arial MT Lt"/>
                <a:cs typeface="Arial" panose="020B0604020202020204" pitchFamily="34" charset="0"/>
              </a:rPr>
              <a:t>Het plan bevat ten minste een beschrijving van het betrokken werk en de wijze waarop dat zal worden uitgevoerd, alsmede een beschrijving van de te treffen voorzieningen, gericht op het ongedaan maken of beperken van de nadelige gevolgen van de uitvoering van het werk (Waterwet, artikel 5.4)</a:t>
            </a:r>
            <a:endParaRPr lang="is-IS" altLang="nl-NL" sz="1000" i="1" dirty="0">
              <a:solidFill>
                <a:schemeClr val="accent1"/>
              </a:solidFill>
              <a:latin typeface="Arial" panose="020B0604020202020204" pitchFamily="34" charset="0"/>
              <a:ea typeface="Arial MT Lt"/>
              <a:cs typeface="Arial" panose="020B0604020202020204" pitchFamily="34" charset="0"/>
            </a:endParaRPr>
          </a:p>
          <a:p>
            <a:pPr marL="0" indent="0" eaLnBrk="1" hangingPunct="1">
              <a:lnSpc>
                <a:spcPct val="140000"/>
              </a:lnSpc>
              <a:spcBef>
                <a:spcPct val="0"/>
              </a:spcBef>
              <a:buNone/>
            </a:pPr>
            <a:r>
              <a:rPr lang="is-IS" altLang="nl-NL" sz="1400" dirty="0">
                <a:latin typeface="Arial" panose="020B0604020202020204" pitchFamily="34" charset="0"/>
                <a:ea typeface="Arial MT Lt"/>
                <a:cs typeface="Arial" panose="020B0604020202020204" pitchFamily="34" charset="0"/>
              </a:rPr>
              <a:t>Dus: </a:t>
            </a:r>
          </a:p>
          <a:p>
            <a:pPr eaLnBrk="1" hangingPunct="1">
              <a:lnSpc>
                <a:spcPct val="140000"/>
              </a:lnSpc>
              <a:spcBef>
                <a:spcPct val="0"/>
              </a:spcBef>
            </a:pPr>
            <a:r>
              <a:rPr lang="is-IS" altLang="nl-NL" sz="1400" dirty="0">
                <a:latin typeface="Arial" panose="020B0604020202020204" pitchFamily="34" charset="0"/>
                <a:ea typeface="Arial MT Lt"/>
                <a:cs typeface="Arial" panose="020B0604020202020204" pitchFamily="34" charset="0"/>
              </a:rPr>
              <a:t>Hoe komt de dijk er uit te zien</a:t>
            </a:r>
          </a:p>
          <a:p>
            <a:pPr eaLnBrk="1" hangingPunct="1">
              <a:lnSpc>
                <a:spcPct val="140000"/>
              </a:lnSpc>
              <a:spcBef>
                <a:spcPct val="0"/>
              </a:spcBef>
            </a:pPr>
            <a:r>
              <a:rPr lang="is-IS" altLang="nl-NL" sz="1400" dirty="0">
                <a:latin typeface="Arial" panose="020B0604020202020204" pitchFamily="34" charset="0"/>
                <a:ea typeface="Arial MT Lt"/>
                <a:cs typeface="Arial" panose="020B0604020202020204" pitchFamily="34" charset="0"/>
              </a:rPr>
              <a:t>Hoe wordt de dijk gemaakt</a:t>
            </a:r>
          </a:p>
          <a:p>
            <a:pPr eaLnBrk="1" hangingPunct="1">
              <a:lnSpc>
                <a:spcPct val="140000"/>
              </a:lnSpc>
              <a:spcBef>
                <a:spcPct val="0"/>
              </a:spcBef>
            </a:pPr>
            <a:r>
              <a:rPr lang="is-IS" altLang="nl-NL" sz="1400" dirty="0">
                <a:latin typeface="Arial" panose="020B0604020202020204" pitchFamily="34" charset="0"/>
                <a:ea typeface="Arial MT Lt"/>
                <a:cs typeface="Arial" panose="020B0604020202020204" pitchFamily="34" charset="0"/>
              </a:rPr>
              <a:t>Welke maatregelen worden er genomen om de effecten te beperken</a:t>
            </a:r>
          </a:p>
          <a:p>
            <a:pPr marL="0" indent="0" eaLnBrk="1" hangingPunct="1">
              <a:lnSpc>
                <a:spcPct val="140000"/>
              </a:lnSpc>
              <a:spcBef>
                <a:spcPct val="0"/>
              </a:spcBef>
              <a:buNone/>
            </a:pPr>
            <a:r>
              <a:rPr lang="is-IS" altLang="nl-NL" sz="1400" dirty="0">
                <a:latin typeface="Arial" panose="020B0604020202020204" pitchFamily="34" charset="0"/>
                <a:ea typeface="Arial MT Lt"/>
                <a:cs typeface="Arial" panose="020B0604020202020204" pitchFamily="34" charset="0"/>
              </a:rPr>
              <a:t>Basis voor grondverwerving</a:t>
            </a:r>
          </a:p>
          <a:p>
            <a:pPr marL="0" indent="0" eaLnBrk="1" hangingPunct="1">
              <a:lnSpc>
                <a:spcPct val="140000"/>
              </a:lnSpc>
              <a:spcBef>
                <a:spcPct val="0"/>
              </a:spcBef>
              <a:buNone/>
            </a:pPr>
            <a:endParaRPr lang="is-IS" altLang="nl-NL" sz="1400" dirty="0">
              <a:solidFill>
                <a:schemeClr val="accent1"/>
              </a:solidFill>
              <a:latin typeface="Trebuchet MS" panose="020B0603020202020204" pitchFamily="34" charset="0"/>
              <a:ea typeface="Arial MT Lt"/>
              <a:cs typeface="Arial MT Lt"/>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440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terkeLekdijk-titel-ppt.png">
            <a:extLst>
              <a:ext uri="{FF2B5EF4-FFF2-40B4-BE49-F238E27FC236}">
                <a16:creationId xmlns:a16="http://schemas.microsoft.com/office/drawing/2014/main" id="{ED2B401A-370F-4D2C-B28D-971950199D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a:extLst>
              <a:ext uri="{FF2B5EF4-FFF2-40B4-BE49-F238E27FC236}">
                <a16:creationId xmlns:a16="http://schemas.microsoft.com/office/drawing/2014/main" id="{25844CBC-2E47-4256-AE80-DBF92DC053C3}"/>
              </a:ext>
            </a:extLst>
          </p:cNvPr>
          <p:cNvSpPr txBox="1">
            <a:spLocks noChangeArrowheads="1"/>
          </p:cNvSpPr>
          <p:nvPr/>
        </p:nvSpPr>
        <p:spPr bwMode="auto">
          <a:xfrm>
            <a:off x="471488" y="1177925"/>
            <a:ext cx="5006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nl-NL" sz="2000" dirty="0">
                <a:solidFill>
                  <a:srgbClr val="0070BA"/>
                </a:solidFill>
                <a:latin typeface="Arial" panose="020B0604020202020204" pitchFamily="34" charset="0"/>
                <a:ea typeface="Arial MT Md"/>
                <a:cs typeface="Arial" panose="020B0604020202020204" pitchFamily="34" charset="0"/>
              </a:rPr>
              <a:t>Wat is het ontwerp projectplan Waterwet</a:t>
            </a:r>
          </a:p>
        </p:txBody>
      </p:sp>
      <p:sp>
        <p:nvSpPr>
          <p:cNvPr id="4100" name="TextBox 7">
            <a:extLst>
              <a:ext uri="{FF2B5EF4-FFF2-40B4-BE49-F238E27FC236}">
                <a16:creationId xmlns:a16="http://schemas.microsoft.com/office/drawing/2014/main" id="{813F2483-E309-48C8-92E4-F906709D384C}"/>
              </a:ext>
            </a:extLst>
          </p:cNvPr>
          <p:cNvSpPr txBox="1">
            <a:spLocks noChangeArrowheads="1"/>
          </p:cNvSpPr>
          <p:nvPr/>
        </p:nvSpPr>
        <p:spPr bwMode="auto">
          <a:xfrm>
            <a:off x="471488" y="1820145"/>
            <a:ext cx="3986212"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is-IS" altLang="nl-NL" sz="1400" dirty="0">
                <a:latin typeface="Arial" panose="020B0604020202020204" pitchFamily="34" charset="0"/>
                <a:ea typeface="Arial MT Lt"/>
                <a:cs typeface="Arial" panose="020B0604020202020204" pitchFamily="34" charset="0"/>
              </a:rPr>
              <a:t>Ontwerp projectplan Waterwet:</a:t>
            </a:r>
          </a:p>
          <a:p>
            <a:pPr eaLnBrk="1" hangingPunct="1">
              <a:spcBef>
                <a:spcPct val="0"/>
              </a:spcBef>
            </a:pPr>
            <a:r>
              <a:rPr lang="is-IS" altLang="nl-NL" sz="1400" b="1" dirty="0">
                <a:latin typeface="Arial" panose="020B0604020202020204" pitchFamily="34" charset="0"/>
                <a:ea typeface="Arial MT Lt"/>
                <a:cs typeface="Arial" panose="020B0604020202020204" pitchFamily="34" charset="0"/>
              </a:rPr>
              <a:t>Bijlage 1 Plankaart: bovenaanzicht</a:t>
            </a:r>
          </a:p>
          <a:p>
            <a:pPr eaLnBrk="1" hangingPunct="1">
              <a:spcBef>
                <a:spcPct val="0"/>
              </a:spcBef>
            </a:pPr>
            <a:r>
              <a:rPr lang="is-IS" altLang="nl-NL" sz="1400" b="1" dirty="0">
                <a:latin typeface="Arial" panose="020B0604020202020204" pitchFamily="34" charset="0"/>
                <a:ea typeface="Arial MT Lt"/>
                <a:cs typeface="Arial" panose="020B0604020202020204" pitchFamily="34" charset="0"/>
              </a:rPr>
              <a:t>Bijlage 2 Dwarsprofielen</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Bijlage 3 Mitigatieplan N2000</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Bijlage 4 Vervolgonderzoek archeologie</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Bijlage 5 Grondverwervingsplan</a:t>
            </a:r>
          </a:p>
          <a:p>
            <a:pPr eaLnBrk="1" hangingPunct="1">
              <a:spcBef>
                <a:spcPct val="0"/>
              </a:spcBef>
            </a:pPr>
            <a:endParaRPr lang="is-IS" altLang="nl-NL" sz="1400" dirty="0">
              <a:latin typeface="Arial" panose="020B0604020202020204" pitchFamily="34" charset="0"/>
              <a:ea typeface="Arial MT Lt"/>
              <a:cs typeface="Arial" panose="020B0604020202020204" pitchFamily="34" charset="0"/>
            </a:endParaRP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Inpassingsvisie</a:t>
            </a:r>
          </a:p>
          <a:p>
            <a:pPr eaLnBrk="1" hangingPunct="1">
              <a:spcBef>
                <a:spcPct val="0"/>
              </a:spcBef>
            </a:pPr>
            <a:r>
              <a:rPr lang="is-IS" altLang="nl-NL" sz="1400" dirty="0">
                <a:latin typeface="Arial" panose="020B0604020202020204" pitchFamily="34" charset="0"/>
                <a:ea typeface="Arial MT Lt"/>
                <a:cs typeface="Arial" panose="020B0604020202020204" pitchFamily="34" charset="0"/>
              </a:rPr>
              <a:t>Inpassingskaart</a:t>
            </a:r>
          </a:p>
          <a:p>
            <a:pPr marL="0" indent="0" eaLnBrk="1" hangingPunct="1">
              <a:spcBef>
                <a:spcPct val="0"/>
              </a:spcBef>
              <a:buNone/>
            </a:pPr>
            <a:endParaRPr lang="is-IS" altLang="nl-NL" sz="1400" dirty="0">
              <a:solidFill>
                <a:schemeClr val="accent1"/>
              </a:solidFill>
              <a:latin typeface="Trebuchet MS" panose="020B0603020202020204" pitchFamily="34" charset="0"/>
              <a:ea typeface="Arial MT Lt"/>
              <a:cs typeface="Arial MT Lt"/>
            </a:endParaRPr>
          </a:p>
        </p:txBody>
      </p:sp>
      <p:pic>
        <p:nvPicPr>
          <p:cNvPr id="4101" name="Afbeelding 1">
            <a:extLst>
              <a:ext uri="{FF2B5EF4-FFF2-40B4-BE49-F238E27FC236}">
                <a16:creationId xmlns:a16="http://schemas.microsoft.com/office/drawing/2014/main" id="{A5AC82F5-662C-4171-8603-833EFC6C4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088" y="82550"/>
            <a:ext cx="333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Hoogheemraadschap De Stichtse Rijnlanden - Actemium">
            <a:extLst>
              <a:ext uri="{FF2B5EF4-FFF2-40B4-BE49-F238E27FC236}">
                <a16:creationId xmlns:a16="http://schemas.microsoft.com/office/drawing/2014/main" id="{34082097-ACF2-4E49-82B6-78E15BC4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460875"/>
            <a:ext cx="11207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2420A8BA-9D21-C934-92F2-5C6F66AD2E06}"/>
              </a:ext>
            </a:extLst>
          </p:cNvPr>
          <p:cNvPicPr>
            <a:picLocks noChangeAspect="1"/>
          </p:cNvPicPr>
          <p:nvPr/>
        </p:nvPicPr>
        <p:blipFill>
          <a:blip r:embed="rId5"/>
          <a:stretch>
            <a:fillRect/>
          </a:stretch>
        </p:blipFill>
        <p:spPr>
          <a:xfrm>
            <a:off x="5580939" y="1364846"/>
            <a:ext cx="2554068" cy="3640542"/>
          </a:xfrm>
          <a:prstGeom prst="rect">
            <a:avLst/>
          </a:prstGeom>
          <a:ln>
            <a:solidFill>
              <a:schemeClr val="accent1"/>
            </a:solidFill>
          </a:ln>
        </p:spPr>
      </p:pic>
    </p:spTree>
    <p:extLst>
      <p:ext uri="{BB962C8B-B14F-4D97-AF65-F5344CB8AC3E}">
        <p14:creationId xmlns:p14="http://schemas.microsoft.com/office/powerpoint/2010/main" val="12449194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Heijmans Basis Document" ma:contentTypeID="0x0101000004F8C10F56FF4D9C039461496B7308000662DC061490ED489F5FA6E0CE25763E" ma:contentTypeVersion="38" ma:contentTypeDescription="Een nieuw document maken." ma:contentTypeScope="" ma:versionID="be7da0506175bb6adcd3436292ef7333">
  <xsd:schema xmlns:xsd="http://www.w3.org/2001/XMLSchema" xmlns:xs="http://www.w3.org/2001/XMLSchema" xmlns:p="http://schemas.microsoft.com/office/2006/metadata/properties" xmlns:ns1="c0f98594-0edc-493e-a4a9-d940e61a74e3" xmlns:ns3="13dee9d2-82d6-43e9-8ef8-7933687a25c7" xmlns:ns4="3e0ce066-1a31-4da8-8082-ad1c0f728ed0" xmlns:ns5="9801e583-b59d-47dc-9642-7cad3dd2131c" xmlns:ns6="fa2a4bc0-24ba-459b-8ea4-bec035e01c1a" targetNamespace="http://schemas.microsoft.com/office/2006/metadata/properties" ma:root="true" ma:fieldsID="cf3f55a466fe89a67fda1ca052c26375" ns1:_="" ns3:_="" ns4:_="" ns5:_="" ns6:_="">
    <xsd:import namespace="c0f98594-0edc-493e-a4a9-d940e61a74e3"/>
    <xsd:import namespace="13dee9d2-82d6-43e9-8ef8-7933687a25c7"/>
    <xsd:import namespace="3e0ce066-1a31-4da8-8082-ad1c0f728ed0"/>
    <xsd:import namespace="9801e583-b59d-47dc-9642-7cad3dd2131c"/>
    <xsd:import namespace="fa2a4bc0-24ba-459b-8ea4-bec035e01c1a"/>
    <xsd:element name="properties">
      <xsd:complexType>
        <xsd:sequence>
          <xsd:element name="documentManagement">
            <xsd:complexType>
              <xsd:all>
                <xsd:element ref="ns1:Creëer_x0020_dummy_x0020_PDF" minOccurs="0"/>
                <xsd:element ref="ns1:QR_x0020_positie" minOccurs="0"/>
                <xsd:element ref="ns1:Projectfase"/>
                <xsd:element ref="ns1:WBS"/>
                <xsd:element ref="ns1:Werkpakket" minOccurs="0"/>
                <xsd:element ref="ns1:SBS" minOccurs="0"/>
                <xsd:element ref="ns1:Documenttype"/>
                <xsd:element ref="ns1:Documentstatus" minOccurs="0"/>
                <xsd:element ref="ns1:Soort_x0020_overleg" minOccurs="0"/>
                <xsd:element ref="ns3:Kenmerk_x0020_derden" minOccurs="0"/>
                <xsd:element ref="ns1:Documentset" minOccurs="0"/>
                <xsd:element ref="ns4:Opleverdossier" minOccurs="0"/>
                <xsd:element ref="ns1:Gerelateerd_x0020_document" minOccurs="0"/>
                <xsd:element ref="ns3:Opmerking" minOccurs="0"/>
                <xsd:element ref="ns1:Plannen" minOccurs="0"/>
                <xsd:element ref="ns3:Geplande_x0020_startdatum" minOccurs="0"/>
                <xsd:element ref="ns3:Mijlpaaldatum" minOccurs="0"/>
                <xsd:element ref="ns3:Keuringsniveau" minOccurs="0"/>
                <xsd:element ref="ns1:Opsteller" minOccurs="0"/>
                <xsd:element ref="ns3:Opstellen_x0020_aantal_x0020_dagen" minOccurs="0"/>
                <xsd:element ref="ns1:Verificatie_x0020_Discipline" minOccurs="0"/>
                <xsd:element ref="ns1:Verificateur_x0028_s_x0029__x0020_Discipline" minOccurs="0"/>
                <xsd:element ref="ns3:Verificatie_x0020_Discipline_x0020_aantal_x0020_dagen" minOccurs="0"/>
                <xsd:element ref="ns1:Verificatie_x0020_Projectteam" minOccurs="0"/>
                <xsd:element ref="ns1:Verificateur_x0028_s_x0029__x0020_Projectteam" minOccurs="0"/>
                <xsd:element ref="ns3:Verificatie_x0020_Projectteam_x0020_aantal_x0020_dagen" minOccurs="0"/>
                <xsd:element ref="ns1:Autorisator" minOccurs="0"/>
                <xsd:element ref="ns3:Autorisatie_x0020_aantal_x0020_dagen" minOccurs="0"/>
                <xsd:element ref="ns1:Vrijgeven" minOccurs="0"/>
                <xsd:element ref="ns1:Vrijgever" minOccurs="0"/>
                <xsd:element ref="ns3:Vrijgave_x0020_aantal_x0020_dagen" minOccurs="0"/>
                <xsd:element ref="ns1:Naar_x0020_Opdrachtgever" minOccurs="0"/>
                <xsd:element ref="ns3:Uiterste_x0020_Indiendatum_x0020_OG" minOccurs="0"/>
                <xsd:element ref="ns1:OG_x0020_Verificator" minOccurs="0"/>
                <xsd:element ref="ns3:OG_x0020_aantal_x0020_dagen" minOccurs="0"/>
                <xsd:element ref="ns1:Status_x0020_OG" minOccurs="0"/>
                <xsd:element ref="ns1:ExternePartij" minOccurs="0"/>
                <xsd:element ref="ns3:Revisienummer" minOccurs="0"/>
                <xsd:element ref="ns1:Contactpersoon_x0020_extern" minOccurs="0"/>
                <xsd:element ref="ns3:Datum_x0020_ontvangen" minOccurs="0"/>
                <xsd:element ref="ns3:Datum_x0020_verzonden" minOccurs="0"/>
                <xsd:element ref="ns3:BestandHernoemd" minOccurs="0"/>
                <xsd:element ref="ns3:Bestandsnaam_x0020_oud" minOccurs="0"/>
                <xsd:element ref="ns3:Datum_x0020_ingediend_x0020_OG" minOccurs="0"/>
                <xsd:element ref="ns3:Datum_x0020_VVU" minOccurs="0"/>
                <xsd:element ref="ns3:Default_x0020_dagen_x0020_autoriseren" minOccurs="0"/>
                <xsd:element ref="ns3:Default_x0020_dagen_x0020_opdrachtgever" minOccurs="0"/>
                <xsd:element ref="ns3:Default_x0020_dagen_x0020_opstellen" minOccurs="0"/>
                <xsd:element ref="ns3:Default_x0020_dagen_x0020_rework_x0020_autoriseren" minOccurs="0"/>
                <xsd:element ref="ns3:Default_x0020_dagen_x0020_rework_x0020_opstellen" minOccurs="0"/>
                <xsd:element ref="ns3:Default_x0020_dagen_x0020_verificatie_x0020_discipline" minOccurs="0"/>
                <xsd:element ref="ns3:Default_x0020_dagen_x0020_verificatie_x0020_project" minOccurs="0"/>
                <xsd:element ref="ns3:Default_x0020_dagen_x0020_rework_x0020_verificatie_x0020_discipline" minOccurs="0"/>
                <xsd:element ref="ns3:Default_x0020_dagen_x0020_rework_x0020_verificatie_x0020_project" minOccurs="0"/>
                <xsd:element ref="ns3:Default_x0020_dagen_x0020_vrijgeven" minOccurs="0"/>
                <xsd:element ref="ns3:Default_x0020_dagen_x0020_rework_x0020_vrijgeven" minOccurs="0"/>
                <xsd:element ref="ns1:Eens_x0020_met_x0020_OG" minOccurs="0"/>
                <xsd:element ref="ns3:Einddatum_x0020_Autorisator" minOccurs="0"/>
                <xsd:element ref="ns3:Einddatum_x0020_OG" minOccurs="0"/>
                <xsd:element ref="ns3:Einddatum_x0020_Opsteller" minOccurs="0"/>
                <xsd:element ref="ns3:Einddatum_x0020_Verificatie_x0020_Discipline" minOccurs="0"/>
                <xsd:element ref="ns3:Einddatum_x0020_Verificatie_x0020_Projectteam" minOccurs="0"/>
                <xsd:element ref="ns3:Einddatum_x0020_Vrijgave" minOccurs="0"/>
                <xsd:element ref="ns1:FBS" minOccurs="0"/>
                <xsd:element ref="ns1:Gedeeld_x0020_met_x0020_OG" minOccurs="0"/>
                <xsd:element ref="ns3:Geplande_x0020_einddatum" minOccurs="0"/>
                <xsd:element ref="ns3:Geplande_x0020_startdatum_x0020_oorspronkelijk" minOccurs="0"/>
                <xsd:element ref="ns3:IDDummyPDF" minOccurs="0"/>
                <xsd:element ref="ns3:IDHoofdDocument" minOccurs="0"/>
                <xsd:element ref="ns1:Lokatie" minOccurs="0"/>
                <xsd:element ref="ns1:Opstellen" minOccurs="0"/>
                <xsd:element ref="ns1:OTL" minOccurs="0"/>
                <xsd:element ref="ns1:Reactie_x0020_OG" minOccurs="0"/>
                <xsd:element ref="ns3:Reactiedatum_x0020_OG" minOccurs="0"/>
                <xsd:element ref="ns3:Revisiedatum" minOccurs="0"/>
                <xsd:element ref="ns1:Status_x0020_Workflow" minOccurs="0"/>
                <xsd:element ref="ns3:Stabiele_x0020_Url" minOccurs="0"/>
                <xsd:element ref="ns1:VVU" minOccurs="0"/>
                <xsd:element ref="ns1:Weeknummer" minOccurs="0"/>
                <xsd:element ref="ns1:Autorisatie" minOccurs="0"/>
                <xsd:element ref="ns1:ATL" minOccurs="0"/>
                <xsd:element ref="ns5:_dlc_DocId" minOccurs="0"/>
                <xsd:element ref="ns5:_dlc_DocIdUrl" minOccurs="0"/>
                <xsd:element ref="ns5:_dlc_DocIdPersistId" minOccurs="0"/>
                <xsd:element ref="ns6:MediaServiceMetadata" minOccurs="0"/>
                <xsd:element ref="ns6:MediaServiceFastMetadata" minOccurs="0"/>
                <xsd:element ref="ns6:ControleerOpstellenNodig_x0020_Documenten" minOccurs="0"/>
                <xsd:element ref="ns6:Opstellen_x0020_Documenten" minOccurs="0"/>
                <xsd:element ref="ns6:Verificatie_x0020_Documenten" minOccurs="0"/>
                <xsd:element ref="ns6:Autorisatie_x0020_en_x0020_Vrijgeven_x0020_Documenten" minOccurs="0"/>
                <xsd:element ref="ns6:Beoordeling_x0020_OG_x0020_Documenten" minOccurs="0"/>
                <xsd:element ref="ns6:Afronding_x0020_Documenten" minOccurs="0"/>
                <xsd:element ref="ns6:Afgekeurd_x0020_Documenten" minOccurs="0"/>
                <xsd:element ref="ns6:Stempel_x0020_PDF_x0020_Documenten" minOccurs="0"/>
                <xsd:element ref="ns6:Handmatig_x0020_Publiceren_x0020_Documenten" minOccurs="0"/>
                <xsd:element ref="ns5:SharedWithUsers" minOccurs="0"/>
                <xsd:element ref="ns5:SharedWithDetails" minOccurs="0"/>
                <xsd:element ref="ns6:MediaServiceAutoKeyPoints" minOccurs="0"/>
                <xsd:element ref="ns6:MediaServiceKeyPoints" minOccurs="0"/>
                <xsd:element ref="ns6:Bestandsbeheer_x0020_Documenten" minOccurs="0"/>
                <xsd:element ref="ns6:Publiceren_x0020_Documenten" minOccurs="0"/>
                <xsd:element ref="ns6:MediaServiceDateTaken" minOccurs="0"/>
                <xsd:element ref="ns6:MediaServiceAutoTags" minOccurs="0"/>
                <xsd:element ref="ns6:MediaServiceOCR" minOccurs="0"/>
                <xsd:element ref="ns6:MediaServiceGenerationTime" minOccurs="0"/>
                <xsd:element ref="ns6:MediaServiceEventHashCode" minOccurs="0"/>
                <xsd:element ref="ns6: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f98594-0edc-493e-a4a9-d940e61a74e3" elementFormDefault="qualified">
    <xsd:import namespace="http://schemas.microsoft.com/office/2006/documentManagement/types"/>
    <xsd:import namespace="http://schemas.microsoft.com/office/infopath/2007/PartnerControls"/>
    <xsd:element name="Creëer_x0020_dummy_x0020_PDF" ma:index="0" nillable="true" ma:displayName="Creëer dummy PDF" ma:default="Nee" ma:description="Als er voor het document een PDF aanwezig dient te zijn, dan kan dit hier worden aangegeven." ma:format="Dropdown" ma:internalName="Cre_x00eb_er_x0020_dummy_x0020_PDF">
      <xsd:simpleType>
        <xsd:restriction base="dms:Choice">
          <xsd:enumeration value="Ja"/>
          <xsd:enumeration value="Nee"/>
        </xsd:restriction>
      </xsd:simpleType>
    </xsd:element>
    <xsd:element name="QR_x0020_positie" ma:index="1" nillable="true" ma:displayName="QR positie" ma:default="Niet stempelen" ma:description="Als het document van een QR stempel dient te worden voorzien, dan kan dit hier worden aangegeven." ma:format="Dropdown" ma:internalName="QR_x0020_positie">
      <xsd:simpleType>
        <xsd:restriction base="dms:Choice">
          <xsd:enumeration value="Niet stempelen"/>
          <xsd:enumeration value="A0"/>
          <xsd:enumeration value="A1"/>
          <xsd:enumeration value="A2"/>
          <xsd:enumeration value="A3"/>
          <xsd:enumeration value="A4 staand"/>
          <xsd:enumeration value="A4 staand (alleen 1e pagina)"/>
          <xsd:enumeration value="A4 liggend"/>
        </xsd:restriction>
      </xsd:simpleType>
    </xsd:element>
    <xsd:element name="Projectfase" ma:index="4" ma:displayName="Projectfase" ma:default="VO (Afwegingsfase)" ma:description="" ma:format="Dropdown" ma:indexed="true" ma:internalName="Projectfase">
      <xsd:simpleType>
        <xsd:restriction base="dms:Choice">
          <xsd:enumeration value="Opstartfase"/>
          <xsd:enumeration value="VO (Afwegingsfase)"/>
          <xsd:enumeration value="DO (Uitwerkingsfase)"/>
          <xsd:enumeration value="UOI (Innovatie Uitvoering Ontwerp)"/>
          <xsd:enumeration value="Goedkeuringsfase"/>
        </xsd:restriction>
      </xsd:simpleType>
    </xsd:element>
    <xsd:element name="WBS" ma:index="5" ma:displayName="WBS" ma:description="Work Breakdown Structure (WBS)" ma:format="Dropdown" ma:indexed="true" ma:internalName="WBS">
      <xsd:simpleType>
        <xsd:restriction base="dms:Choice">
          <xsd:enumeration value="1.1 Projectmanagement algemeen"/>
          <xsd:enumeration value="1.2 Aansturing"/>
          <xsd:enumeration value="1.3 Projectmanagementsysteem"/>
          <xsd:enumeration value="1.4 Samenstellen en ontwikkelen team"/>
          <xsd:enumeration value="1.5 Facilitair management &amp; Infrastructuur management"/>
          <xsd:enumeration value="1.6 Project evaluatie &amp; Leren"/>
          <xsd:enumeration value="1.7 Besluitvorming"/>
          <xsd:enumeration value="1.8 Capaciteitsmanagement"/>
          <xsd:enumeration value="1.9 Veiligheidsmanagement"/>
          <xsd:enumeration value="2.1 Projectbeheersing algemeen"/>
          <xsd:enumeration value="2.2 Financieel management"/>
          <xsd:enumeration value="2.3 Planningsmanagement"/>
          <xsd:enumeration value="2.4 Risicomanagement"/>
          <xsd:enumeration value="2.5 Projectkwaliteitsmanagement"/>
          <xsd:enumeration value="2.6 Informatiemanagement"/>
          <xsd:enumeration value="3.1 Technisch Management algemeen"/>
          <xsd:enumeration value="3.2 Innovatie"/>
          <xsd:enumeration value="3.3 Analyseren"/>
          <xsd:enumeration value="3.4 Ontwikkelen"/>
          <xsd:enumeration value="3.5 Controleren"/>
          <xsd:enumeration value="3.6 Reviewen"/>
          <xsd:enumeration value="3.7 Specificeren"/>
          <xsd:enumeration value="3.8 Realisatie algemeen"/>
          <xsd:enumeration value="4.01 Omgevingsmanagement algemeen"/>
          <xsd:enumeration value="4.02 Communicatie &amp; participatie"/>
          <xsd:enumeration value="4.03 Kabels &amp; Leidingen"/>
          <xsd:enumeration value="4.04 Flora &amp; Fauna"/>
          <xsd:enumeration value="4.05 ACL (Landschap, Cultuurhistorie en Archeologie)"/>
          <xsd:enumeration value="4.06 NGE/OO"/>
          <xsd:enumeration value="(Niet Gesprongen Explosieven/Ontplofbare Oorlogsresten)&quot;"/>
          <xsd:enumeration value="4.07 Hoofdvergunningen"/>
          <xsd:enumeration value="4.08 Overige vergunningen"/>
          <xsd:enumeration value="4.09 Projectbesluit (projectplan waterwet)"/>
          <xsd:enumeration value="4.10 Achtergrondrapporten MER/PB"/>
          <xsd:enumeration value="4.11 Hoofdrapport MER"/>
          <xsd:enumeration value="4.12 Verwerven gronden"/>
          <xsd:enumeration value="4.13 Bestuurlijke processen en Nota's van Antwoord"/>
          <xsd:enumeration value="5.1 Contractmanagement algemeen"/>
          <xsd:enumeration value="5.2 Inkoopmanagement"/>
          <xsd:enumeration value="5.3 Contractvorming partners"/>
          <xsd:enumeration value="5.4 Wijzigingenmanagement"/>
          <xsd:enumeration value="MIDP (Master Information Delivery Plan)"/>
          <xsd:enumeration value="Referenties &amp; voorbeelden"/>
          <xsd:enumeration value="Integrale Onderzoeken"/>
        </xsd:restriction>
      </xsd:simpleType>
    </xsd:element>
    <xsd:element name="Werkpakket" ma:index="6" nillable="true" ma:displayName="Werkpakket" ma:description="Work Breakdown Structure (Werkpakket)" ma:list="e700b36b-d4db-46c0-94d0-1649dc3288af" ma:internalName="Werkpakket" ma:readOnly="false" ma:showField="Title" ma:web="{9801e583-b59d-47dc-9642-7cad3dd2131c}" ma:requiredMultiChoice="true">
      <xsd:complexType>
        <xsd:complexContent>
          <xsd:extension base="dms:MultiChoiceLookup">
            <xsd:sequence>
              <xsd:element name="Value" type="dms:Lookup" maxOccurs="unbounded" minOccurs="0" nillable="true"/>
            </xsd:sequence>
          </xsd:extension>
        </xsd:complexContent>
      </xsd:complexType>
    </xsd:element>
    <xsd:element name="SBS" ma:index="7" nillable="true" ma:displayName="SBS" ma:description="System Breakdown Structure (Objectenboom)" ma:list="cd968e60-e2ed-44fe-9e61-d8468e49eec9" ma:internalName="SBS" ma:readOnly="false" ma:showField="Title" ma:web="{9801e583-b59d-47dc-9642-7cad3dd2131c}" ma:requiredMultiChoice="true">
      <xsd:complexType>
        <xsd:complexContent>
          <xsd:extension base="dms:MultiChoiceLookup">
            <xsd:sequence>
              <xsd:element name="Value" type="dms:Lookup" maxOccurs="unbounded" minOccurs="0" nillable="true"/>
            </xsd:sequence>
          </xsd:extension>
        </xsd:complexContent>
      </xsd:complexType>
    </xsd:element>
    <xsd:element name="Documenttype" ma:index="8" ma:displayName="Documenttype" ma:description="" ma:format="Dropdown" ma:indexed="true" ma:internalName="Documenttype">
      <xsd:simpleType>
        <xsd:restriction base="dms:Choice">
          <xsd:enumeration value="AFW - Afwijking"/>
          <xsd:enumeration value="AGD - Agenda"/>
          <xsd:enumeration value="ANA - Analyse"/>
          <xsd:enumeration value="AUD - Auditverslag"/>
          <xsd:enumeration value="BEG - Begroting"/>
          <xsd:enumeration value="BER - Berekening"/>
          <xsd:enumeration value="BON - Bon / Biljet"/>
          <xsd:enumeration value="BRF - Brief"/>
          <xsd:enumeration value="EML - Email"/>
          <xsd:enumeration value="FAC - Factuur"/>
          <xsd:enumeration value="FRM - Formulier"/>
          <xsd:enumeration value="GAR - Garantieverklaring"/>
          <xsd:enumeration value="GHV - Geheimhoudingsverklaring"/>
          <xsd:enumeration value="INP - Inspectie"/>
          <xsd:enumeration value="INS - Instructie"/>
          <xsd:enumeration value="KPL - Keuringsplan"/>
          <xsd:enumeration value="KRG - Keuringsregistratie"/>
          <xsd:enumeration value="MAX - Matrix"/>
          <xsd:enumeration value="MEM - Memo"/>
          <xsd:enumeration value="MOD - Model"/>
          <xsd:enumeration value="NOT - Nota"/>
          <xsd:enumeration value="NTT - Notitie"/>
          <xsd:enumeration value="NUL - Nulsituatie"/>
          <xsd:enumeration value="OFF - Offerte"/>
          <xsd:enumeration value="OVK - Overeenkomst / Opdracht"/>
          <xsd:enumeration value="PIF - Product informatie"/>
          <xsd:enumeration value="PLN - Plan"/>
          <xsd:enumeration value="PMP - Projectmanagementplan"/>
          <xsd:enumeration value="PRS - Presentatie"/>
          <xsd:enumeration value="PRV - Prestatieverklaring"/>
          <xsd:enumeration value="RAP - Rapport"/>
          <xsd:enumeration value="REG - Register"/>
          <xsd:enumeration value="SCH - Schema"/>
          <xsd:enumeration value="SPC - Specificaties"/>
          <xsd:enumeration value="SRP - Schaderapport"/>
          <xsd:enumeration value="TAS - Tekening Assenmodel"/>
          <xsd:enumeration value="TBI - Tekening Bovengrondse Infra"/>
          <xsd:enumeration value="TDE - Tekening Detailboek"/>
          <xsd:enumeration value="TDP - Tekening Dwarsprofiel"/>
          <xsd:enumeration value="TEK - Tekening"/>
          <xsd:enumeration value="TER - Termijnstaat"/>
          <xsd:enumeration value="TFS - Tekening Fasering"/>
          <xsd:enumeration value="TLP - Tekening Lengteprofiel"/>
          <xsd:enumeration value="TOI - Tekening Ondergrondse Infra"/>
          <xsd:enumeration value="TPP - Tekening Palenplan"/>
          <xsd:enumeration value="TSI - Tekening Situatie"/>
          <xsd:enumeration value="TTS - Toetsverslag"/>
          <xsd:enumeration value="TVW - Tekening Vorm en Wapening"/>
          <xsd:enumeration value="TYD - Tijdschema / planningen"/>
          <xsd:enumeration value="VER - Verslag"/>
          <xsd:enumeration value="VGR - Voortgangsrapportage"/>
          <xsd:enumeration value="VKM - Verkeersmaatregelen"/>
          <xsd:enumeration value="VPN - Verificatieplan"/>
          <xsd:enumeration value="VPR - Verificatierapport"/>
          <xsd:enumeration value="VRG - Vergunning"/>
          <xsd:enumeration value="VTW - Voorstel tot Wijziging"/>
          <xsd:enumeration value="VWG - Veldwerkgegevens"/>
          <xsd:enumeration value="VZK - Verzekering"/>
          <xsd:enumeration value="WPI - Werkplekinspectie"/>
          <xsd:enumeration value="WPL - Werkplan"/>
        </xsd:restriction>
      </xsd:simpleType>
    </xsd:element>
    <xsd:element name="Documentstatus" ma:index="9" nillable="true" ma:displayName="Documentstatus" ma:default="Geen status" ma:description="Vervallen = Contractueel vervallen maar blijft gearchiveerd.&#10;Te verwijderen = Document wordt verwijderd uit het systeem." ma:format="Dropdown" ma:indexed="true" ma:internalName="Documentstatus">
      <xsd:simpleType>
        <xsd:restriction base="dms:Choice">
          <xsd:enumeration value="Geen status"/>
          <xsd:enumeration value="Gepland"/>
          <xsd:enumeration value="Concept in bewerking"/>
          <xsd:enumeration value="Concept ter verificatie"/>
          <xsd:enumeration value="Concept ter autorisatie"/>
          <xsd:enumeration value="Definitief"/>
          <xsd:enumeration value="Vervallen"/>
          <xsd:enumeration value="Te verwijderen"/>
        </xsd:restriction>
      </xsd:simpleType>
    </xsd:element>
    <xsd:element name="Soort_x0020_overleg" ma:index="10" nillable="true" ma:displayName="Soort overleg" ma:description="" ma:indexed="true" ma:list="b5c7c215-2c18-4186-82b2-17cf008432ba" ma:internalName="Soort_x0020_overleg" ma:showField="Title" ma:web="{9801e583-b59d-47dc-9642-7cad3dd2131c}">
      <xsd:simpleType>
        <xsd:restriction base="dms:Lookup"/>
      </xsd:simpleType>
    </xsd:element>
    <xsd:element name="Documentset" ma:index="12" nillable="true" ma:displayName="Documentset" ma:description="" ma:list="f585784f-f58c-4f29-a22c-ad1b571d4636" ma:internalName="Documentset" ma:showField="Title" ma:web="{9801e583-b59d-47dc-9642-7cad3dd2131c}">
      <xsd:complexType>
        <xsd:complexContent>
          <xsd:extension base="dms:MultiChoiceLookup">
            <xsd:sequence>
              <xsd:element name="Value" type="dms:Lookup" maxOccurs="unbounded" minOccurs="0" nillable="true"/>
            </xsd:sequence>
          </xsd:extension>
        </xsd:complexContent>
      </xsd:complexType>
    </xsd:element>
    <xsd:element name="Gerelateerd_x0020_document" ma:index="14" nillable="true" ma:displayName="Gerelateerd document" ma:description="" ma:list="fa2a4bc0-24ba-459b-8ea4-bec035e01c1a" ma:internalName="Gerelateerd_x0020_document" ma:showField="Title" ma:web="{9801e583-b59d-47dc-9642-7cad3dd2131c}">
      <xsd:complexType>
        <xsd:complexContent>
          <xsd:extension base="dms:MultiChoiceLookup">
            <xsd:sequence>
              <xsd:element name="Value" type="dms:Lookup" maxOccurs="unbounded" minOccurs="0" nillable="true"/>
            </xsd:sequence>
          </xsd:extension>
        </xsd:complexContent>
      </xsd:complexType>
    </xsd:element>
    <xsd:element name="Plannen" ma:index="16" nillable="true" ma:displayName="Plannen" ma:default="Nee" ma:description="" ma:format="Dropdown" ma:indexed="true" ma:internalName="Plannen">
      <xsd:simpleType>
        <xsd:restriction base="dms:Choice">
          <xsd:enumeration value="Ja"/>
          <xsd:enumeration value="Nee"/>
        </xsd:restriction>
      </xsd:simpleType>
    </xsd:element>
    <xsd:element name="Opsteller" ma:index="20" nillable="true" ma:displayName="Opsteller" ma:indexed="true" ma:SearchPeopleOnly="false" ma:SharePointGroup="9" ma:internalName="Opstell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erificatie_x0020_Discipline" ma:index="22" nillable="true" ma:displayName="Verificatie Discipline" ma:default="Ja" ma:description="" ma:format="Dropdown" ma:internalName="Verificatie_x0020_Discipline">
      <xsd:simpleType>
        <xsd:restriction base="dms:Choice">
          <xsd:enumeration value="Ja"/>
          <xsd:enumeration value="Nee"/>
        </xsd:restriction>
      </xsd:simpleType>
    </xsd:element>
    <xsd:element name="Verificateur_x0028_s_x0029__x0020_Discipline" ma:index="23" nillable="true" ma:displayName="Verificateur(s) Discipline" ma:description="Maximaal 10 personen" ma:SearchPeopleOnly="false" ma:SharePointGroup="9" ma:internalName="Verificateur_x0028_s_x0029__x0020_Disciplin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erificatie_x0020_Projectteam" ma:index="25" nillable="true" ma:displayName="Verificatie Projectteam" ma:default="Ja" ma:description="" ma:format="Dropdown" ma:internalName="Verificatie_x0020_Projectteam">
      <xsd:simpleType>
        <xsd:restriction base="dms:Choice">
          <xsd:enumeration value="Ja"/>
          <xsd:enumeration value="Nee"/>
        </xsd:restriction>
      </xsd:simpleType>
    </xsd:element>
    <xsd:element name="Verificateur_x0028_s_x0029__x0020_Projectteam" ma:index="26" nillable="true" ma:displayName="Verificateur(s) Projectteam" ma:description="Maximaal 10 personen" ma:SearchPeopleOnly="false" ma:SharePointGroup="9" ma:internalName="Verificateur_x0028_s_x0029__x0020_Projectteam"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utorisator" ma:index="28" nillable="true" ma:displayName="Autorisator" ma:description="Vul hier 1 van de IPM teamleden in" ma:indexed="true" ma:SearchPeopleOnly="false" ma:SharePointGroup="9" ma:internalName="Autoris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Vrijgeven" ma:index="30" nillable="true" ma:displayName="Vrijgeven" ma:default="Ja" ma:description="" ma:format="Dropdown" ma:internalName="Vrijgeven">
      <xsd:simpleType>
        <xsd:restriction base="dms:Choice">
          <xsd:enumeration value="Ja"/>
          <xsd:enumeration value="Nee"/>
        </xsd:restriction>
      </xsd:simpleType>
    </xsd:element>
    <xsd:element name="Vrijgever" ma:index="31" nillable="true" ma:displayName="Vrijgever" ma:description="Vul hier Freek Visser in" ma:SearchPeopleOnly="false" ma:SharePointGroup="9" ma:internalName="Vrijgev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aar_x0020_Opdrachtgever" ma:index="33" nillable="true" ma:displayName="Naar Opdrachtgever" ma:default="Nee" ma:description="" ma:format="Dropdown" ma:indexed="true" ma:internalName="Naar_x0020_Opdrachtgever">
      <xsd:simpleType>
        <xsd:restriction base="dms:Choice">
          <xsd:enumeration value="Ja"/>
          <xsd:enumeration value="Nee"/>
        </xsd:restriction>
      </xsd:simpleType>
    </xsd:element>
    <xsd:element name="OG_x0020_Verificator" ma:index="35" nillable="true" ma:displayName="OG Verificator" ma:description="Vul hier Monique de Waal in" ma:SearchPeopleOnly="false" ma:SharePointGroup="17" ma:internalName="OG_x0020_Verific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_x0020_OG" ma:index="37" nillable="true" ma:displayName="Status OG" ma:description="" ma:format="Dropdown" ma:internalName="Status_x0020_OG">
      <xsd:simpleType>
        <xsd:restriction base="dms:Choice">
          <xsd:enumeration value="Ter Informatie"/>
          <xsd:enumeration value="Ter Toetsing"/>
          <xsd:enumeration value="Ter Acceptatie"/>
        </xsd:restriction>
      </xsd:simpleType>
    </xsd:element>
    <xsd:element name="ExternePartij" ma:index="38" nillable="true" ma:displayName="ExternePartij" ma:description="" ma:list="41f2cc6c-1c3b-448b-ac99-a3d7a783dc01" ma:internalName="ExternePartij" ma:showField="Title" ma:web="{9801e583-b59d-47dc-9642-7cad3dd2131c}">
      <xsd:complexType>
        <xsd:complexContent>
          <xsd:extension base="dms:MultiChoiceLookup">
            <xsd:sequence>
              <xsd:element name="Value" type="dms:Lookup" maxOccurs="unbounded" minOccurs="0" nillable="true"/>
            </xsd:sequence>
          </xsd:extension>
        </xsd:complexContent>
      </xsd:complexType>
    </xsd:element>
    <xsd:element name="Contactpersoon_x0020_extern" ma:index="40" nillable="true" ma:displayName="Contactpersoon extern" ma:description="" ma:list="9998ece7-c597-43a6-92e1-204047a9c3d8" ma:internalName="Contactpersoon_x0020_extern" ma:showField="Title" ma:web="{9801e583-b59d-47dc-9642-7cad3dd2131c}">
      <xsd:simpleType>
        <xsd:restriction base="dms:Lookup"/>
      </xsd:simpleType>
    </xsd:element>
    <xsd:element name="Eens_x0020_met_x0020_OG" ma:index="59" nillable="true" ma:displayName="Eens met OG" ma:description="" ma:format="Dropdown" ma:hidden="true" ma:internalName="Eens_x0020_met_x0020_OG" ma:readOnly="false">
      <xsd:simpleType>
        <xsd:restriction base="dms:Choice">
          <xsd:enumeration value="Ja"/>
          <xsd:enumeration value="Nee"/>
        </xsd:restriction>
      </xsd:simpleType>
    </xsd:element>
    <xsd:element name="FBS" ma:index="66" nillable="true" ma:displayName="FBS" ma:description="Functional Breakdown Structure (Functie)" ma:hidden="true" ma:list="c6b18ade-1357-41e8-b270-b9a33e6317d1" ma:internalName="FBS" ma:readOnly="false" ma:showField="Title" ma:web="{9801e583-b59d-47dc-9642-7cad3dd2131c}">
      <xsd:complexType>
        <xsd:complexContent>
          <xsd:extension base="dms:MultiChoiceLookup">
            <xsd:sequence>
              <xsd:element name="Value" type="dms:Lookup" maxOccurs="unbounded" minOccurs="0" nillable="true"/>
            </xsd:sequence>
          </xsd:extension>
        </xsd:complexContent>
      </xsd:complexType>
    </xsd:element>
    <xsd:element name="Gedeeld_x0020_met_x0020_OG" ma:index="67" nillable="true" ma:displayName="Gedeeld met OG" ma:default="Nee" ma:description="" ma:format="Dropdown" ma:hidden="true" ma:internalName="Gedeeld_x0020_met_x0020_OG" ma:readOnly="false">
      <xsd:simpleType>
        <xsd:restriction base="dms:Choice">
          <xsd:enumeration value="Ja"/>
          <xsd:enumeration value="Nee"/>
        </xsd:restriction>
      </xsd:simpleType>
    </xsd:element>
    <xsd:element name="Lokatie" ma:index="72" nillable="true" ma:displayName="Lokatie" ma:description="" ma:hidden="true" ma:list="ea4c005d-ed51-4e8e-a07b-f8d2ee42b637" ma:internalName="Lokatie" ma:readOnly="false" ma:showField="Title" ma:web="{9801e583-b59d-47dc-9642-7cad3dd2131c}">
      <xsd:complexType>
        <xsd:complexContent>
          <xsd:extension base="dms:MultiChoiceLookup">
            <xsd:sequence>
              <xsd:element name="Value" type="dms:Lookup" maxOccurs="unbounded" minOccurs="0" nillable="true"/>
            </xsd:sequence>
          </xsd:extension>
        </xsd:complexContent>
      </xsd:complexType>
    </xsd:element>
    <xsd:element name="Opstellen" ma:index="73" nillable="true" ma:displayName="Opstellen" ma:default="Ja" ma:description="" ma:format="Dropdown" ma:hidden="true" ma:internalName="Opstellen" ma:readOnly="false">
      <xsd:simpleType>
        <xsd:restriction base="dms:Choice">
          <xsd:enumeration value="Ja"/>
          <xsd:enumeration value="Nee"/>
        </xsd:restriction>
      </xsd:simpleType>
    </xsd:element>
    <xsd:element name="OTL" ma:index="74" nillable="true" ma:displayName="OTL" ma:description="Object Type Library (OTL)" ma:hidden="true" ma:list="39248695-17cd-4159-ad12-a45d7438503b" ma:internalName="OTL" ma:readOnly="false" ma:showField="Title" ma:web="{9801e583-b59d-47dc-9642-7cad3dd2131c}">
      <xsd:complexType>
        <xsd:complexContent>
          <xsd:extension base="dms:MultiChoiceLookup">
            <xsd:sequence>
              <xsd:element name="Value" type="dms:Lookup" maxOccurs="unbounded" minOccurs="0" nillable="true"/>
            </xsd:sequence>
          </xsd:extension>
        </xsd:complexContent>
      </xsd:complexType>
    </xsd:element>
    <xsd:element name="Reactie_x0020_OG" ma:index="75" nillable="true" ma:displayName="Reactie OG" ma:description="" ma:format="Dropdown" ma:hidden="true" ma:internalName="Reactie_x0020_OG" ma:readOnly="false">
      <xsd:simpleType>
        <xsd:restriction base="dms:Choice">
          <xsd:enumeration value="In Behandeling"/>
          <xsd:enumeration value="Geaccepteerd"/>
          <xsd:enumeration value="Niet geaccepteerd"/>
          <xsd:enumeration value="Geen bezwaar (er zijn geen negatieve bevindingen)"/>
          <xsd:enumeration value="Bezwaar (er zijn negatieve bevindingen)"/>
          <xsd:enumeration value="Toetstermijn verlopen (document mag contractueel gebruikt worden)"/>
        </xsd:restriction>
      </xsd:simpleType>
    </xsd:element>
    <xsd:element name="Status_x0020_Workflow" ma:index="78" nillable="true" ma:displayName="Status Workflow" ma:default="Nieuw" ma:description="" ma:format="Dropdown" ma:hidden="true" ma:indexed="true" ma:internalName="Status_x0020_Workflow" ma:readOnly="false">
      <xsd:simpleType>
        <xsd:restriction base="dms:Choice">
          <xsd:enumeration value="Nieuw"/>
          <xsd:enumeration value="Startcontrole"/>
          <xsd:enumeration value="Opstellen"/>
          <xsd:enumeration value="Verificatie Discipline"/>
          <xsd:enumeration value="Verificatie Project"/>
          <xsd:enumeration value="Afgekeurd"/>
          <xsd:enumeration value="Autoriseren"/>
          <xsd:enumeration value="Vrijgeven"/>
          <xsd:enumeration value="Naar OG"/>
          <xsd:enumeration value="Afgekeurd OG"/>
          <xsd:enumeration value="Goedgekeurd"/>
          <xsd:enumeration value="Afgekeurd Discipline"/>
          <xsd:enumeration value="Afgekeurd Project"/>
          <xsd:enumeration value="Afgekeurd Autorisatie"/>
          <xsd:enumeration value="Afgekeurd Vrijgeven"/>
        </xsd:restriction>
      </xsd:simpleType>
    </xsd:element>
    <xsd:element name="VVU" ma:index="80" nillable="true" ma:displayName="VVU" ma:description="" ma:format="Dropdown" ma:hidden="true" ma:internalName="VVU" ma:readOnly="false">
      <xsd:simpleType>
        <xsd:restriction base="dms:Choice">
          <xsd:enumeration value="Vrij voor uitvoering"/>
        </xsd:restriction>
      </xsd:simpleType>
    </xsd:element>
    <xsd:element name="Weeknummer" ma:index="81" nillable="true" ma:displayName="Projectcode" ma:default="WAM" ma:format="Dropdown" ma:internalName="Weeknummer" ma:readOnly="false">
      <xsd:simpleType>
        <xsd:restriction base="dms:Choice">
          <xsd:enumeration value="WAM"/>
        </xsd:restriction>
      </xsd:simpleType>
    </xsd:element>
    <xsd:element name="Autorisatie" ma:index="82" nillable="true" ma:displayName="Autorisatie" ma:default="Ja" ma:description="" ma:format="Dropdown" ma:hidden="true" ma:internalName="Autorisatie" ma:readOnly="false">
      <xsd:simpleType>
        <xsd:restriction base="dms:Choice">
          <xsd:enumeration value="Ja"/>
          <xsd:enumeration value="Nee"/>
        </xsd:restriction>
      </xsd:simpleType>
    </xsd:element>
    <xsd:element name="ATL" ma:index="83" nillable="true" ma:displayName="ATL" ma:description="Activity Type Library (ATL)" ma:hidden="true" ma:list="808687db-abf3-4871-a4d2-93457aa12a2d" ma:internalName="ATL" ma:readOnly="false" ma:showField="Title" ma:web="{9801e583-b59d-47dc-9642-7cad3dd213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dee9d2-82d6-43e9-8ef8-7933687a25c7" elementFormDefault="qualified">
    <xsd:import namespace="http://schemas.microsoft.com/office/2006/documentManagement/types"/>
    <xsd:import namespace="http://schemas.microsoft.com/office/infopath/2007/PartnerControls"/>
    <xsd:element name="Kenmerk_x0020_derden" ma:index="11" nillable="true" ma:displayName="Kenmerk derden" ma:description="" ma:internalName="Kenmerk_x0020_derden">
      <xsd:simpleType>
        <xsd:restriction base="dms:Text"/>
      </xsd:simpleType>
    </xsd:element>
    <xsd:element name="Opmerking" ma:index="15" nillable="true" ma:displayName="Opmerking" ma:description="Maximaal 255 tekens" ma:internalName="Opmerking">
      <xsd:simpleType>
        <xsd:restriction base="dms:Note">
          <xsd:maxLength value="255"/>
        </xsd:restriction>
      </xsd:simpleType>
    </xsd:element>
    <xsd:element name="Geplande_x0020_startdatum" ma:index="17" nillable="true" ma:displayName="Geplande startdatum" ma:description="" ma:format="DateOnly" ma:internalName="Geplande_x0020_startdatum">
      <xsd:simpleType>
        <xsd:restriction base="dms:DateTime"/>
      </xsd:simpleType>
    </xsd:element>
    <xsd:element name="Mijlpaaldatum" ma:index="18" nillable="true" ma:displayName="Mijlpaaldatum" ma:description="Vul hier de datum in waarop document definitief moet zijn" ma:format="DateOnly" ma:internalName="Mijlpaaldatum">
      <xsd:simpleType>
        <xsd:restriction base="dms:DateTime"/>
      </xsd:simpleType>
    </xsd:element>
    <xsd:element name="Keuringsniveau" ma:index="19" nillable="true" ma:displayName="Keuringsniveau" ma:description="Keuringniveau 1&#10;Keuringniveau 2&#10;Keuringniveau 3" ma:internalName="Keuringsniveau">
      <xsd:simpleType>
        <xsd:restriction base="dms:Note">
          <xsd:maxLength value="255"/>
        </xsd:restriction>
      </xsd:simpleType>
    </xsd:element>
    <xsd:element name="Opstellen_x0020_aantal_x0020_dagen" ma:index="21" nillable="true" ma:displayName="Opstellen aantal dagen" ma:default="30" ma:description="" ma:internalName="Opstellen_x0020_aantal_x0020_dagen" ma:percentage="FALSE">
      <xsd:simpleType>
        <xsd:restriction base="dms:Number"/>
      </xsd:simpleType>
    </xsd:element>
    <xsd:element name="Verificatie_x0020_Discipline_x0020_aantal_x0020_dagen" ma:index="24" nillable="true" ma:displayName="Verificatie Discipline aantal dagen" ma:default="7" ma:description="" ma:internalName="Verificatie_x0020_Discipline_x0020_aantal_x0020_dagen" ma:percentage="FALSE">
      <xsd:simpleType>
        <xsd:restriction base="dms:Number"/>
      </xsd:simpleType>
    </xsd:element>
    <xsd:element name="Verificatie_x0020_Projectteam_x0020_aantal_x0020_dagen" ma:index="27" nillable="true" ma:displayName="Verificatie Projectteam aantal dagen" ma:default="7" ma:description="" ma:internalName="Verificatie_x0020_Projectteam_x0020_aantal_x0020_dagen" ma:percentage="FALSE">
      <xsd:simpleType>
        <xsd:restriction base="dms:Number"/>
      </xsd:simpleType>
    </xsd:element>
    <xsd:element name="Autorisatie_x0020_aantal_x0020_dagen" ma:index="29" nillable="true" ma:displayName="Autorisatie aantal dagen" ma:default="2" ma:description="" ma:internalName="Autorisatie_x0020_aantal_x0020_dagen" ma:percentage="FALSE">
      <xsd:simpleType>
        <xsd:restriction base="dms:Number"/>
      </xsd:simpleType>
    </xsd:element>
    <xsd:element name="Vrijgave_x0020_aantal_x0020_dagen" ma:index="32" nillable="true" ma:displayName="Vrijgave aantal dagen" ma:default="2" ma:description="" ma:internalName="Vrijgave_x0020_aantal_x0020_dagen" ma:percentage="FALSE">
      <xsd:simpleType>
        <xsd:restriction base="dms:Number"/>
      </xsd:simpleType>
    </xsd:element>
    <xsd:element name="Uiterste_x0020_Indiendatum_x0020_OG" ma:index="34" nillable="true" ma:displayName="Uiterste Indiendatum OG" ma:description="" ma:format="DateOnly" ma:internalName="Uiterste_x0020_Indiendatum_x0020_OG">
      <xsd:simpleType>
        <xsd:restriction base="dms:DateTime"/>
      </xsd:simpleType>
    </xsd:element>
    <xsd:element name="OG_x0020_aantal_x0020_dagen" ma:index="36" nillable="true" ma:displayName="OG aantal dagen" ma:default="14" ma:description="" ma:internalName="OG_x0020_aantal_x0020_dagen" ma:percentage="FALSE">
      <xsd:simpleType>
        <xsd:restriction base="dms:Number"/>
      </xsd:simpleType>
    </xsd:element>
    <xsd:element name="Revisienummer" ma:index="39" nillable="true" ma:displayName="Revisienummer" ma:decimals="2" ma:default="0" ma:description="" ma:internalName="Revisienummer" ma:percentage="FALSE">
      <xsd:simpleType>
        <xsd:restriction base="dms:Number"/>
      </xsd:simpleType>
    </xsd:element>
    <xsd:element name="Datum_x0020_ontvangen" ma:index="41" nillable="true" ma:displayName="Datum ontvangen" ma:description="Vul hier de datum in wanneer je het document hebt ontvangen" ma:format="DateOnly" ma:internalName="Datum_x0020_ontvangen">
      <xsd:simpleType>
        <xsd:restriction base="dms:DateTime"/>
      </xsd:simpleType>
    </xsd:element>
    <xsd:element name="Datum_x0020_verzonden" ma:index="42" nillable="true" ma:displayName="Datum verzonden" ma:description="Vul hier de datum in wanneer je het document hebt verzonden" ma:format="DateOnly" ma:internalName="Datum_x0020_verzonden">
      <xsd:simpleType>
        <xsd:restriction base="dms:DateTime"/>
      </xsd:simpleType>
    </xsd:element>
    <xsd:element name="BestandHernoemd" ma:index="44" nillable="true" ma:displayName="BestandHernoemd" ma:default="0" ma:description="" ma:hidden="true" ma:internalName="BestandHernoemd" ma:readOnly="false" ma:percentage="FALSE">
      <xsd:simpleType>
        <xsd:restriction base="dms:Number"/>
      </xsd:simpleType>
    </xsd:element>
    <xsd:element name="Bestandsnaam_x0020_oud" ma:index="45" nillable="true" ma:displayName="Bestandsnaam oud" ma:description="" ma:hidden="true" ma:internalName="Bestandsnaam_x0020_oud" ma:readOnly="false">
      <xsd:simpleType>
        <xsd:restriction base="dms:Text"/>
      </xsd:simpleType>
    </xsd:element>
    <xsd:element name="Datum_x0020_ingediend_x0020_OG" ma:index="46" nillable="true" ma:displayName="Datum ingediend OG" ma:description="Datum waarop het document is ingediend bij OG" ma:format="DateOnly" ma:hidden="true" ma:internalName="Datum_x0020_ingediend_x0020_OG" ma:readOnly="false">
      <xsd:simpleType>
        <xsd:restriction base="dms:DateTime"/>
      </xsd:simpleType>
    </xsd:element>
    <xsd:element name="Datum_x0020_VVU" ma:index="47" nillable="true" ma:displayName="Datum VVU" ma:description="" ma:format="DateOnly" ma:hidden="true" ma:internalName="Datum_x0020_VVU" ma:readOnly="false">
      <xsd:simpleType>
        <xsd:restriction base="dms:DateTime"/>
      </xsd:simpleType>
    </xsd:element>
    <xsd:element name="Default_x0020_dagen_x0020_autoriseren" ma:index="48" nillable="true" ma:displayName="Default dagen autoriseren" ma:default="2" ma:description="" ma:hidden="true" ma:internalName="Default_x0020_dagen_x0020_autoriseren" ma:readOnly="false" ma:percentage="FALSE">
      <xsd:simpleType>
        <xsd:restriction base="dms:Number"/>
      </xsd:simpleType>
    </xsd:element>
    <xsd:element name="Default_x0020_dagen_x0020_opdrachtgever" ma:index="49" nillable="true" ma:displayName="Default dagen opdrachtgever" ma:default="14" ma:description="" ma:hidden="true" ma:internalName="Default_x0020_dagen_x0020_opdrachtgever" ma:readOnly="false" ma:percentage="FALSE">
      <xsd:simpleType>
        <xsd:restriction base="dms:Number"/>
      </xsd:simpleType>
    </xsd:element>
    <xsd:element name="Default_x0020_dagen_x0020_opstellen" ma:index="50" nillable="true" ma:displayName="Default dagen opstellen" ma:default="30" ma:description="" ma:hidden="true" ma:internalName="Default_x0020_dagen_x0020_opstellen" ma:readOnly="false" ma:percentage="FALSE">
      <xsd:simpleType>
        <xsd:restriction base="dms:Number"/>
      </xsd:simpleType>
    </xsd:element>
    <xsd:element name="Default_x0020_dagen_x0020_rework_x0020_autoriseren" ma:index="51" nillable="true" ma:displayName="Default dagen rework autoriseren" ma:default="2" ma:description="" ma:hidden="true" ma:internalName="Default_x0020_dagen_x0020_rework_x0020_autoriseren" ma:readOnly="false" ma:percentage="FALSE">
      <xsd:simpleType>
        <xsd:restriction base="dms:Number"/>
      </xsd:simpleType>
    </xsd:element>
    <xsd:element name="Default_x0020_dagen_x0020_rework_x0020_opstellen" ma:index="52" nillable="true" ma:displayName="Default dagen rework opstellen" ma:default="7" ma:description="" ma:hidden="true" ma:internalName="Default_x0020_dagen_x0020_rework_x0020_opstellen" ma:readOnly="false" ma:percentage="FALSE">
      <xsd:simpleType>
        <xsd:restriction base="dms:Number"/>
      </xsd:simpleType>
    </xsd:element>
    <xsd:element name="Default_x0020_dagen_x0020_verificatie_x0020_discipline" ma:index="53" nillable="true" ma:displayName="Default dagen verificatie discipline" ma:default="7" ma:description="" ma:hidden="true" ma:internalName="Default_x0020_dagen_x0020_verificatie_x0020_discipline" ma:readOnly="false" ma:percentage="FALSE">
      <xsd:simpleType>
        <xsd:restriction base="dms:Number"/>
      </xsd:simpleType>
    </xsd:element>
    <xsd:element name="Default_x0020_dagen_x0020_verificatie_x0020_project" ma:index="54" nillable="true" ma:displayName="Default dagen verificatie project" ma:default="7" ma:description="" ma:hidden="true" ma:internalName="Default_x0020_dagen_x0020_verificatie_x0020_project" ma:readOnly="false" ma:percentage="FALSE">
      <xsd:simpleType>
        <xsd:restriction base="dms:Number"/>
      </xsd:simpleType>
    </xsd:element>
    <xsd:element name="Default_x0020_dagen_x0020_rework_x0020_verificatie_x0020_discipline" ma:index="55" nillable="true" ma:displayName="Default dagen rework verificatie discipline" ma:default="5" ma:description="" ma:hidden="true" ma:internalName="Default_x0020_dagen_x0020_rework_x0020_verificatie_x0020_discipline" ma:readOnly="false" ma:percentage="FALSE">
      <xsd:simpleType>
        <xsd:restriction base="dms:Number"/>
      </xsd:simpleType>
    </xsd:element>
    <xsd:element name="Default_x0020_dagen_x0020_rework_x0020_verificatie_x0020_project" ma:index="56" nillable="true" ma:displayName="Default dagen rework verificatie project" ma:default="5" ma:description="" ma:hidden="true" ma:internalName="Default_x0020_dagen_x0020_rework_x0020_verificatie_x0020_project" ma:readOnly="false" ma:percentage="FALSE">
      <xsd:simpleType>
        <xsd:restriction base="dms:Number"/>
      </xsd:simpleType>
    </xsd:element>
    <xsd:element name="Default_x0020_dagen_x0020_vrijgeven" ma:index="57" nillable="true" ma:displayName="Default dagen vrijgeven" ma:default="2" ma:description="" ma:hidden="true" ma:internalName="Default_x0020_dagen_x0020_vrijgeven" ma:readOnly="false" ma:percentage="FALSE">
      <xsd:simpleType>
        <xsd:restriction base="dms:Number"/>
      </xsd:simpleType>
    </xsd:element>
    <xsd:element name="Default_x0020_dagen_x0020_rework_x0020_vrijgeven" ma:index="58" nillable="true" ma:displayName="Default dagen rework vrijgeven" ma:default="2" ma:description="" ma:hidden="true" ma:internalName="Default_x0020_dagen_x0020_rework_x0020_vrijgeven" ma:readOnly="false" ma:percentage="FALSE">
      <xsd:simpleType>
        <xsd:restriction base="dms:Number"/>
      </xsd:simpleType>
    </xsd:element>
    <xsd:element name="Einddatum_x0020_Autorisator" ma:index="60" nillable="true" ma:displayName="Einddatum Autorisator" ma:description="" ma:format="DateOnly" ma:hidden="true" ma:internalName="Einddatum_x0020_Autorisator" ma:readOnly="false">
      <xsd:simpleType>
        <xsd:restriction base="dms:DateTime"/>
      </xsd:simpleType>
    </xsd:element>
    <xsd:element name="Einddatum_x0020_OG" ma:index="61" nillable="true" ma:displayName="Einddatum OG" ma:description="" ma:format="DateOnly" ma:hidden="true" ma:internalName="Einddatum_x0020_OG" ma:readOnly="false">
      <xsd:simpleType>
        <xsd:restriction base="dms:DateTime"/>
      </xsd:simpleType>
    </xsd:element>
    <xsd:element name="Einddatum_x0020_Opsteller" ma:index="62" nillable="true" ma:displayName="Einddatum Opsteller" ma:description="" ma:format="DateOnly" ma:hidden="true" ma:internalName="Einddatum_x0020_Opsteller" ma:readOnly="false">
      <xsd:simpleType>
        <xsd:restriction base="dms:DateTime"/>
      </xsd:simpleType>
    </xsd:element>
    <xsd:element name="Einddatum_x0020_Verificatie_x0020_Discipline" ma:index="63" nillable="true" ma:displayName="Einddatum Verificatie Discipline" ma:description="" ma:format="DateOnly" ma:hidden="true" ma:internalName="Einddatum_x0020_Verificatie_x0020_Discipline" ma:readOnly="false">
      <xsd:simpleType>
        <xsd:restriction base="dms:DateTime"/>
      </xsd:simpleType>
    </xsd:element>
    <xsd:element name="Einddatum_x0020_Verificatie_x0020_Projectteam" ma:index="64" nillable="true" ma:displayName="Einddatum Verificatie Projectteam" ma:description="" ma:format="DateOnly" ma:hidden="true" ma:internalName="Einddatum_x0020_Verificatie_x0020_Projectteam" ma:readOnly="false">
      <xsd:simpleType>
        <xsd:restriction base="dms:DateTime"/>
      </xsd:simpleType>
    </xsd:element>
    <xsd:element name="Einddatum_x0020_Vrijgave" ma:index="65" nillable="true" ma:displayName="Einddatum Vrijgave" ma:description="" ma:format="DateOnly" ma:hidden="true" ma:internalName="Einddatum_x0020_Vrijgave" ma:readOnly="false">
      <xsd:simpleType>
        <xsd:restriction base="dms:DateTime"/>
      </xsd:simpleType>
    </xsd:element>
    <xsd:element name="Geplande_x0020_einddatum" ma:index="68" nillable="true" ma:displayName="Geplande einddatum" ma:description="" ma:format="DateOnly" ma:hidden="true" ma:internalName="Geplande_x0020_einddatum" ma:readOnly="false">
      <xsd:simpleType>
        <xsd:restriction base="dms:DateTime"/>
      </xsd:simpleType>
    </xsd:element>
    <xsd:element name="Geplande_x0020_startdatum_x0020_oorspronkelijk" ma:index="69" nillable="true" ma:displayName="Geplande startdatum oorspronkelijk" ma:description="" ma:format="DateOnly" ma:hidden="true" ma:internalName="Geplande_x0020_startdatum_x0020_oorspronkelijk" ma:readOnly="false">
      <xsd:simpleType>
        <xsd:restriction base="dms:DateTime"/>
      </xsd:simpleType>
    </xsd:element>
    <xsd:element name="IDDummyPDF" ma:index="70" nillable="true" ma:displayName="IDDummyPDF" ma:description="" ma:hidden="true" ma:indexed="true" ma:internalName="IDDummyPDF" ma:readOnly="false">
      <xsd:simpleType>
        <xsd:restriction base="dms:Text"/>
      </xsd:simpleType>
    </xsd:element>
    <xsd:element name="IDHoofdDocument" ma:index="71" nillable="true" ma:displayName="IDHoofdDocument" ma:description="" ma:hidden="true" ma:indexed="true" ma:internalName="IDHoofdDocument" ma:readOnly="false">
      <xsd:simpleType>
        <xsd:restriction base="dms:Text"/>
      </xsd:simpleType>
    </xsd:element>
    <xsd:element name="Reactiedatum_x0020_OG" ma:index="76" nillable="true" ma:displayName="Reactiedatum OG" ma:description="" ma:format="DateOnly" ma:hidden="true" ma:internalName="Reactiedatum_x0020_OG" ma:readOnly="false">
      <xsd:simpleType>
        <xsd:restriction base="dms:DateTime"/>
      </xsd:simpleType>
    </xsd:element>
    <xsd:element name="Revisiedatum" ma:index="77" nillable="true" ma:displayName="Revisiedatum" ma:description="" ma:format="DateOnly" ma:hidden="true" ma:internalName="Revisiedatum" ma:readOnly="false">
      <xsd:simpleType>
        <xsd:restriction base="dms:DateTime"/>
      </xsd:simpleType>
    </xsd:element>
    <xsd:element name="Stabiele_x0020_Url" ma:index="79" nillable="true" ma:displayName="Stabiele Url" ma:description="" ma:hidden="true" ma:internalName="Stabiele_x0020_Url"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0ce066-1a31-4da8-8082-ad1c0f728ed0" elementFormDefault="qualified">
    <xsd:import namespace="http://schemas.microsoft.com/office/2006/documentManagement/types"/>
    <xsd:import namespace="http://schemas.microsoft.com/office/infopath/2007/PartnerControls"/>
    <xsd:element name="Opleverdossier" ma:index="13" nillable="true" ma:displayName="Opleverdossier" ma:list="a6b3295a-849a-4761-b8f9-cfc2faf690cc" ma:internalName="Opleverdossier" ma:showField="Title" ma:web="{9801e583-b59d-47dc-9642-7cad3dd213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801e583-b59d-47dc-9642-7cad3dd2131c" elementFormDefault="qualified">
    <xsd:import namespace="http://schemas.microsoft.com/office/2006/documentManagement/types"/>
    <xsd:import namespace="http://schemas.microsoft.com/office/infopath/2007/PartnerControls"/>
    <xsd:element name="_dlc_DocId" ma:index="89" nillable="true" ma:displayName="Waarde van de document-id" ma:description="De waarde van de document-id die aan dit item is toegewezen." ma:hidden="true" ma:indexed="true" ma:internalName="_dlc_DocId" ma:readOnly="true">
      <xsd:simpleType>
        <xsd:restriction base="dms:Text"/>
      </xsd:simpleType>
    </xsd:element>
    <xsd:element name="_dlc_DocIdUrl" ma:index="90" nillable="true" ma:displayName="Document-id" ma:description="Permanente koppeling naar dit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91" nillable="true" ma:displayName="Id blijven behouden" ma:description="Id behouden tijdens toevoegen." ma:hidden="true" ma:internalName="_dlc_DocIdPersistId" ma:readOnly="false">
      <xsd:simpleType>
        <xsd:restriction base="dms:Boolean"/>
      </xsd:simpleType>
    </xsd:element>
    <xsd:element name="SharedWithUsers" ma:index="10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6" nillable="true" ma:displayName="Gedeeld met details" ma:internalName="SharedWithDetails" ma:readOnly="true">
      <xsd:simpleType>
        <xsd:restriction base="dms:Note">
          <xsd:maxLength value="255"/>
        </xsd:restriction>
      </xsd:simpleType>
    </xsd:element>
    <xsd:element name="TaxCatchAll" ma:index="118" nillable="true" ma:displayName="Taxonomy Catch All Column" ma:hidden="true" ma:list="{7abfff4e-6505-40a6-a0db-67d13f1532b7}" ma:internalName="TaxCatchAll" ma:showField="CatchAllData" ma:web="9801e583-b59d-47dc-9642-7cad3dd213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a2a4bc0-24ba-459b-8ea4-bec035e01c1a" elementFormDefault="qualified">
    <xsd:import namespace="http://schemas.microsoft.com/office/2006/documentManagement/types"/>
    <xsd:import namespace="http://schemas.microsoft.com/office/infopath/2007/PartnerControls"/>
    <xsd:element name="MediaServiceMetadata" ma:index="94" nillable="true" ma:displayName="MediaServiceMetadata" ma:hidden="true" ma:internalName="MediaServiceMetadata" ma:readOnly="true">
      <xsd:simpleType>
        <xsd:restriction base="dms:Note"/>
      </xsd:simpleType>
    </xsd:element>
    <xsd:element name="MediaServiceFastMetadata" ma:index="95" nillable="true" ma:displayName="MediaServiceFastMetadata" ma:hidden="true" ma:internalName="MediaServiceFastMetadata" ma:readOnly="true">
      <xsd:simpleType>
        <xsd:restriction base="dms:Note"/>
      </xsd:simpleType>
    </xsd:element>
    <xsd:element name="ControleerOpstellenNodig_x0020_Documenten" ma:index="96" nillable="true" ma:displayName="ControleerOpstellenNodig Documenten" ma:hidden="true" ma:internalName="ControleerOpstellenNodig_x0020_Document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pstellen_x0020_Documenten" ma:index="97" nillable="true" ma:displayName="Opstellen Documenten" ma:hidden="true" ma:internalName="Opstellen_x0020_Document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Verificatie_x0020_Documenten" ma:index="98" nillable="true" ma:displayName="Verificatie Documenten" ma:hidden="true" ma:internalName="Verificatie_x0020_Document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Autorisatie_x0020_en_x0020_Vrijgeven_x0020_Documenten" ma:index="99" nillable="true" ma:displayName="Autorisatie en Vrijgeven Documenten" ma:hidden="true" ma:internalName="Autorisatie_x0020_en_x0020_Vrijgeven_x0020_Document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Beoordeling_x0020_OG_x0020_Documenten" ma:index="100" nillable="true" ma:displayName="Beoordeling OG Documenten" ma:hidden="true" ma:internalName="Beoordeling_x0020_OG_x0020_Document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Afronding_x0020_Documenten" ma:index="101" nillable="true" ma:displayName="Afronding Documenten" ma:hidden="true" ma:internalName="Afronding_x0020_Document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Afgekeurd_x0020_Documenten" ma:index="102" nillable="true" ma:displayName="Afgekeurd Documenten" ma:hidden="true" ma:internalName="Afgekeurd_x0020_Document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Stempel_x0020_PDF_x0020_Documenten" ma:index="103" nillable="true" ma:displayName="Stempel PDF Documenten" ma:hidden="true" ma:internalName="Stempel_x0020_PDF_x0020_Document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Handmatig_x0020_Publiceren_x0020_Documenten" ma:index="104" nillable="true" ma:displayName="Handmatig Publiceren Documenten" ma:hidden="true" ma:internalName="Handmatig_x0020_Publiceren_x0020_Document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07" nillable="true" ma:displayName="MediaServiceAutoKeyPoints" ma:hidden="true" ma:internalName="MediaServiceAutoKeyPoints" ma:readOnly="true">
      <xsd:simpleType>
        <xsd:restriction base="dms:Note"/>
      </xsd:simpleType>
    </xsd:element>
    <xsd:element name="MediaServiceKeyPoints" ma:index="108" nillable="true" ma:displayName="KeyPoints" ma:internalName="MediaServiceKeyPoints" ma:readOnly="true">
      <xsd:simpleType>
        <xsd:restriction base="dms:Note">
          <xsd:maxLength value="255"/>
        </xsd:restriction>
      </xsd:simpleType>
    </xsd:element>
    <xsd:element name="Bestandsbeheer_x0020_Documenten" ma:index="109" nillable="true" ma:displayName="Bestandsbeheer Documenten" ma:internalName="Bestandsbeheer_x0020_Documenten">
      <xsd:complexType>
        <xsd:complexContent>
          <xsd:extension base="dms:URL">
            <xsd:sequence>
              <xsd:element name="Url" type="dms:ValidUrl" minOccurs="0" nillable="true"/>
              <xsd:element name="Description" type="xsd:string" nillable="true"/>
            </xsd:sequence>
          </xsd:extension>
        </xsd:complexContent>
      </xsd:complexType>
    </xsd:element>
    <xsd:element name="Publiceren_x0020_Documenten" ma:index="110" nillable="true" ma:displayName="Publiceren Documenten" ma:internalName="Publiceren_x0020_Documenten">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11" nillable="true" ma:displayName="MediaServiceDateTaken" ma:hidden="true" ma:internalName="MediaServiceDateTaken" ma:readOnly="true">
      <xsd:simpleType>
        <xsd:restriction base="dms:Text"/>
      </xsd:simpleType>
    </xsd:element>
    <xsd:element name="MediaServiceAutoTags" ma:index="112" nillable="true" ma:displayName="Tags" ma:internalName="MediaServiceAutoTags" ma:readOnly="true">
      <xsd:simpleType>
        <xsd:restriction base="dms:Text"/>
      </xsd:simpleType>
    </xsd:element>
    <xsd:element name="MediaServiceOCR" ma:index="113" nillable="true" ma:displayName="Extracted Text" ma:internalName="MediaServiceOCR" ma:readOnly="true">
      <xsd:simpleType>
        <xsd:restriction base="dms:Note">
          <xsd:maxLength value="255"/>
        </xsd:restriction>
      </xsd:simpleType>
    </xsd:element>
    <xsd:element name="MediaServiceGenerationTime" ma:index="114" nillable="true" ma:displayName="MediaServiceGenerationTime" ma:hidden="true" ma:internalName="MediaServiceGenerationTime" ma:readOnly="true">
      <xsd:simpleType>
        <xsd:restriction base="dms:Text"/>
      </xsd:simpleType>
    </xsd:element>
    <xsd:element name="MediaServiceEventHashCode" ma:index="115" nillable="true" ma:displayName="MediaServiceEventHashCode" ma:hidden="true" ma:internalName="MediaServiceEventHashCode" ma:readOnly="true">
      <xsd:simpleType>
        <xsd:restriction base="dms:Text"/>
      </xsd:simpleType>
    </xsd:element>
    <xsd:element name="lcf76f155ced4ddcb4097134ff3c332f" ma:index="117" nillable="true" ma:taxonomy="true" ma:internalName="lcf76f155ced4ddcb4097134ff3c332f" ma:taxonomyFieldName="MediaServiceImageTags" ma:displayName="Afbeeldingtags" ma:readOnly="false" ma:fieldId="{5cf76f15-5ced-4ddc-b409-7134ff3c332f}" ma:taxonomyMulti="true" ma:sspId="ee83b13f-ac90-45e1-a67d-035fc9a5cd4a"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3" ma:displayName="Inhoudstype"/>
        <xsd:element ref="dc:title"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_dlc_DocId xmlns="9801e583-b59d-47dc-9642-7cad3dd2131c">012539-1266714255-2830</_dlc_DocId>
    <_dlc_DocIdUrl xmlns="9801e583-b59d-47dc-9642-7cad3dd2131c">
      <Url>https://heijmans.sharepoint.com/sites/DMS-HI-Sterke-Lekdijken/_layouts/15/DocIdRedir.aspx?ID=012539-1266714255-2830</Url>
      <Description>012539-1266714255-2830</Description>
    </_dlc_DocIdUrl>
    <Soort_x0020_overleg xmlns="c0f98594-0edc-493e-a4a9-d940e61a74e3" xsi:nil="true"/>
    <Vrijgave_x0020_aantal_x0020_dagen xmlns="13dee9d2-82d6-43e9-8ef8-7933687a25c7">2</Vrijgave_x0020_aantal_x0020_dagen>
    <Default_x0020_dagen_x0020_rework_x0020_autoriseren xmlns="13dee9d2-82d6-43e9-8ef8-7933687a25c7">2</Default_x0020_dagen_x0020_rework_x0020_autoriseren>
    <Autorisatie xmlns="c0f98594-0edc-493e-a4a9-d940e61a74e3">Ja</Autorisatie>
    <Afronding_x0020_Documenten xmlns="fa2a4bc0-24ba-459b-8ea4-bec035e01c1a">
      <Url xsi:nil="true"/>
      <Description xsi:nil="true"/>
    </Afronding_x0020_Documenten>
    <WBS xmlns="c0f98594-0edc-493e-a4a9-d940e61a74e3">4.02 Communicatie &amp; participatie</WBS>
    <Documenttype xmlns="c0f98594-0edc-493e-a4a9-d940e61a74e3">PRS - Presentatie</Documenttype>
    <Gerelateerd_x0020_document xmlns="c0f98594-0edc-493e-a4a9-d940e61a74e3" xsi:nil="true"/>
    <Verificateur_x0028_s_x0029__x0020_Discipline xmlns="c0f98594-0edc-493e-a4a9-d940e61a74e3">
      <UserInfo>
        <DisplayName/>
        <AccountId xsi:nil="true"/>
        <AccountType/>
      </UserInfo>
    </Verificateur_x0028_s_x0029__x0020_Discipline>
    <Einddatum_x0020_OG xmlns="13dee9d2-82d6-43e9-8ef8-7933687a25c7" xsi:nil="true"/>
    <IDHoofdDocument xmlns="13dee9d2-82d6-43e9-8ef8-7933687a25c7" xsi:nil="true"/>
    <_dlc_DocIdPersistId xmlns="9801e583-b59d-47dc-9642-7cad3dd2131c" xsi:nil="true"/>
    <Werkpakket xmlns="c0f98594-0edc-493e-a4a9-d940e61a74e3">
      <Value>32</Value>
    </Werkpakket>
    <Documentset xmlns="c0f98594-0edc-493e-a4a9-d940e61a74e3" xsi:nil="true"/>
    <Opleverdossier xmlns="3e0ce066-1a31-4da8-8082-ad1c0f728ed0" xsi:nil="true"/>
    <Datum_x0020_ontvangen xmlns="13dee9d2-82d6-43e9-8ef8-7933687a25c7" xsi:nil="true"/>
    <Default_x0020_dagen_x0020_vrijgeven xmlns="13dee9d2-82d6-43e9-8ef8-7933687a25c7">2</Default_x0020_dagen_x0020_vrijgeven>
    <Opstellen xmlns="c0f98594-0edc-493e-a4a9-d940e61a74e3">Ja</Opstellen>
    <Beoordeling_x0020_OG_x0020_Documenten xmlns="fa2a4bc0-24ba-459b-8ea4-bec035e01c1a">
      <Url xsi:nil="true"/>
      <Description xsi:nil="true"/>
    </Beoordeling_x0020_OG_x0020_Documenten>
    <Status_x0020_OG xmlns="c0f98594-0edc-493e-a4a9-d940e61a74e3" xsi:nil="true"/>
    <Default_x0020_dagen_x0020_opdrachtgever xmlns="13dee9d2-82d6-43e9-8ef8-7933687a25c7">14</Default_x0020_dagen_x0020_opdrachtgever>
    <Default_x0020_dagen_x0020_rework_x0020_vrijgeven xmlns="13dee9d2-82d6-43e9-8ef8-7933687a25c7">2</Default_x0020_dagen_x0020_rework_x0020_vrijgeven>
    <Stabiele_x0020_Url xmlns="13dee9d2-82d6-43e9-8ef8-7933687a25c7">https://heijmans.sharepoint.com/sites/DMS-HI-Sterke-Lekdijken/Gedeelde%20documenten/012539-PRS-22830.pptx</Stabiele_x0020_Url>
    <Stempel_x0020_PDF_x0020_Documenten xmlns="fa2a4bc0-24ba-459b-8ea4-bec035e01c1a">
      <Url xsi:nil="true"/>
      <Description xsi:nil="true"/>
    </Stempel_x0020_PDF_x0020_Documenten>
    <FBS xmlns="c0f98594-0edc-493e-a4a9-d940e61a74e3" xsi:nil="true"/>
    <Reactie_x0020_OG xmlns="c0f98594-0edc-493e-a4a9-d940e61a74e3" xsi:nil="true"/>
    <Naar_x0020_Opdrachtgever xmlns="c0f98594-0edc-493e-a4a9-d940e61a74e3">Nee</Naar_x0020_Opdrachtgever>
    <Einddatum_x0020_Opsteller xmlns="13dee9d2-82d6-43e9-8ef8-7933687a25c7" xsi:nil="true"/>
    <Default_x0020_dagen_x0020_autoriseren xmlns="13dee9d2-82d6-43e9-8ef8-7933687a25c7">2</Default_x0020_dagen_x0020_autoriseren>
    <Default_x0020_dagen_x0020_rework_x0020_verificatie_x0020_discipline xmlns="13dee9d2-82d6-43e9-8ef8-7933687a25c7">5</Default_x0020_dagen_x0020_rework_x0020_verificatie_x0020_discipline>
    <Revisiedatum xmlns="13dee9d2-82d6-43e9-8ef8-7933687a25c7" xsi:nil="true"/>
    <Handmatig_x0020_Publiceren_x0020_Documenten xmlns="fa2a4bc0-24ba-459b-8ea4-bec035e01c1a">
      <Url xsi:nil="true"/>
      <Description xsi:nil="true"/>
    </Handmatig_x0020_Publiceren_x0020_Documenten>
    <Geplande_x0020_startdatum xmlns="13dee9d2-82d6-43e9-8ef8-7933687a25c7" xsi:nil="true"/>
    <Autorisator xmlns="c0f98594-0edc-493e-a4a9-d940e61a74e3">
      <UserInfo>
        <DisplayName/>
        <AccountId xsi:nil="true"/>
        <AccountType/>
      </UserInfo>
    </Autorisator>
    <Reactiedatum_x0020_OG xmlns="13dee9d2-82d6-43e9-8ef8-7933687a25c7" xsi:nil="true"/>
    <Kenmerk_x0020_derden xmlns="13dee9d2-82d6-43e9-8ef8-7933687a25c7" xsi:nil="true"/>
    <Default_x0020_dagen_x0020_verificatie_x0020_project xmlns="13dee9d2-82d6-43e9-8ef8-7933687a25c7">7</Default_x0020_dagen_x0020_verificatie_x0020_project>
    <Einddatum_x0020_Autorisator xmlns="13dee9d2-82d6-43e9-8ef8-7933687a25c7" xsi:nil="true"/>
    <Einddatum_x0020_Verificatie_x0020_Projectteam xmlns="13dee9d2-82d6-43e9-8ef8-7933687a25c7" xsi:nil="true"/>
    <Geplande_x0020_startdatum_x0020_oorspronkelijk xmlns="13dee9d2-82d6-43e9-8ef8-7933687a25c7" xsi:nil="true"/>
    <Opstellen_x0020_Documenten xmlns="fa2a4bc0-24ba-459b-8ea4-bec035e01c1a">
      <Url xsi:nil="true"/>
      <Description xsi:nil="true"/>
    </Opstellen_x0020_Documenten>
    <Vrijgeven xmlns="c0f98594-0edc-493e-a4a9-d940e61a74e3">Ja</Vrijgeven>
    <Vrijgever xmlns="c0f98594-0edc-493e-a4a9-d940e61a74e3">
      <UserInfo>
        <DisplayName/>
        <AccountId xsi:nil="true"/>
        <AccountType/>
      </UserInfo>
    </Vrijgever>
    <Contactpersoon_x0020_extern xmlns="c0f98594-0edc-493e-a4a9-d940e61a74e3" xsi:nil="true"/>
    <Datum_x0020_ingediend_x0020_OG xmlns="13dee9d2-82d6-43e9-8ef8-7933687a25c7" xsi:nil="true"/>
    <IDDummyPDF xmlns="13dee9d2-82d6-43e9-8ef8-7933687a25c7" xsi:nil="true"/>
    <Opsteller xmlns="c0f98594-0edc-493e-a4a9-d940e61a74e3">
      <UserInfo>
        <DisplayName/>
        <AccountId xsi:nil="true"/>
        <AccountType/>
      </UserInfo>
    </Opsteller>
    <Verificatie_x0020_Discipline_x0020_aantal_x0020_dagen xmlns="13dee9d2-82d6-43e9-8ef8-7933687a25c7">7</Verificatie_x0020_Discipline_x0020_aantal_x0020_dagen>
    <Verificatie_x0020_Projectteam_x0020_aantal_x0020_dagen xmlns="13dee9d2-82d6-43e9-8ef8-7933687a25c7">7</Verificatie_x0020_Projectteam_x0020_aantal_x0020_dagen>
    <BestandHernoemd xmlns="13dee9d2-82d6-43e9-8ef8-7933687a25c7">1</BestandHernoemd>
    <Default_x0020_dagen_x0020_rework_x0020_opstellen xmlns="13dee9d2-82d6-43e9-8ef8-7933687a25c7">7</Default_x0020_dagen_x0020_rework_x0020_opstellen>
    <Default_x0020_dagen_x0020_verificatie_x0020_discipline xmlns="13dee9d2-82d6-43e9-8ef8-7933687a25c7">7</Default_x0020_dagen_x0020_verificatie_x0020_discipline>
    <Einddatum_x0020_Verificatie_x0020_Discipline xmlns="13dee9d2-82d6-43e9-8ef8-7933687a25c7" xsi:nil="true"/>
    <VVU xmlns="c0f98594-0edc-493e-a4a9-d940e61a74e3" xsi:nil="true"/>
    <ControleerOpstellenNodig_x0020_Documenten xmlns="fa2a4bc0-24ba-459b-8ea4-bec035e01c1a">
      <Url xsi:nil="true"/>
      <Description xsi:nil="true"/>
    </ControleerOpstellenNodig_x0020_Documenten>
    <Bestandsbeheer_x0020_Documenten xmlns="fa2a4bc0-24ba-459b-8ea4-bec035e01c1a">
      <Url>https://heijmans.sharepoint.com/sites/DMS-HI-Sterke-Lekdijken/_layouts/15/wrkstat.aspx?List=fa2a4bc0-24ba-459b-8ea4-bec035e01c1a&amp;WorkflowInstanceName=aa3116df-ca6f-4517-a1b2-9711d900fe0e</Url>
      <Description>Einde (OK)</Description>
    </Bestandsbeheer_x0020_Documenten>
    <Verificatie_x0020_Projectteam xmlns="c0f98594-0edc-493e-a4a9-d940e61a74e3">Ja</Verificatie_x0020_Projectteam>
    <OG_x0020_Verificator xmlns="c0f98594-0edc-493e-a4a9-d940e61a74e3">
      <UserInfo>
        <DisplayName/>
        <AccountId xsi:nil="true"/>
        <AccountType/>
      </UserInfo>
    </OG_x0020_Verificator>
    <Default_x0020_dagen_x0020_rework_x0020_verificatie_x0020_project xmlns="13dee9d2-82d6-43e9-8ef8-7933687a25c7">5</Default_x0020_dagen_x0020_rework_x0020_verificatie_x0020_project>
    <Verificatie_x0020_Documenten xmlns="fa2a4bc0-24ba-459b-8ea4-bec035e01c1a">
      <Url xsi:nil="true"/>
      <Description xsi:nil="true"/>
    </Verificatie_x0020_Documenten>
    <TaxCatchAll xmlns="9801e583-b59d-47dc-9642-7cad3dd2131c" xsi:nil="true"/>
    <Plannen xmlns="c0f98594-0edc-493e-a4a9-d940e61a74e3">Nee</Plannen>
    <ExternePartij xmlns="c0f98594-0edc-493e-a4a9-d940e61a74e3" xsi:nil="true"/>
    <Datum_x0020_verzonden xmlns="13dee9d2-82d6-43e9-8ef8-7933687a25c7" xsi:nil="true"/>
    <Bestandsnaam_x0020_oud xmlns="13dee9d2-82d6-43e9-8ef8-7933687a25c7">Presentatie integrale werkgroep 30 november</Bestandsnaam_x0020_oud>
    <Einddatum_x0020_Vrijgave xmlns="13dee9d2-82d6-43e9-8ef8-7933687a25c7" xsi:nil="true"/>
    <ATL xmlns="c0f98594-0edc-493e-a4a9-d940e61a74e3" xsi:nil="true"/>
    <QR_x0020_positie xmlns="c0f98594-0edc-493e-a4a9-d940e61a74e3">Niet stempelen</QR_x0020_positie>
    <Autorisatie_x0020_aantal_x0020_dagen xmlns="13dee9d2-82d6-43e9-8ef8-7933687a25c7">2</Autorisatie_x0020_aantal_x0020_dagen>
    <OG_x0020_aantal_x0020_dagen xmlns="13dee9d2-82d6-43e9-8ef8-7933687a25c7">14</OG_x0020_aantal_x0020_dagen>
    <Weeknummer xmlns="c0f98594-0edc-493e-a4a9-d940e61a74e3">WAM</Weeknummer>
    <Documentstatus xmlns="c0f98594-0edc-493e-a4a9-d940e61a74e3">Geen status</Documentstatus>
    <Opmerking xmlns="13dee9d2-82d6-43e9-8ef8-7933687a25c7" xsi:nil="true"/>
    <Publiceren_x0020_Documenten xmlns="fa2a4bc0-24ba-459b-8ea4-bec035e01c1a">
      <Url xsi:nil="true"/>
      <Description xsi:nil="true"/>
    </Publiceren_x0020_Documenten>
    <Projectfase xmlns="c0f98594-0edc-493e-a4a9-d940e61a74e3">VO (Afwegingsfase)</Projectfase>
    <Mijlpaaldatum xmlns="13dee9d2-82d6-43e9-8ef8-7933687a25c7" xsi:nil="true"/>
    <Opstellen_x0020_aantal_x0020_dagen xmlns="13dee9d2-82d6-43e9-8ef8-7933687a25c7">30</Opstellen_x0020_aantal_x0020_dagen>
    <Status_x0020_Workflow xmlns="c0f98594-0edc-493e-a4a9-d940e61a74e3">Nieuw</Status_x0020_Workflow>
    <Autorisatie_x0020_en_x0020_Vrijgeven_x0020_Documenten xmlns="fa2a4bc0-24ba-459b-8ea4-bec035e01c1a">
      <Url xsi:nil="true"/>
      <Description xsi:nil="true"/>
    </Autorisatie_x0020_en_x0020_Vrijgeven_x0020_Documenten>
    <Revisienummer xmlns="13dee9d2-82d6-43e9-8ef8-7933687a25c7">0</Revisienummer>
    <Eens_x0020_met_x0020_OG xmlns="c0f98594-0edc-493e-a4a9-d940e61a74e3" xsi:nil="true"/>
    <SBS xmlns="c0f98594-0edc-493e-a4a9-d940e61a74e3">
      <Value>1</Value>
    </SBS>
    <Keuringsniveau xmlns="13dee9d2-82d6-43e9-8ef8-7933687a25c7" xsi:nil="true"/>
    <Verificatie_x0020_Discipline xmlns="c0f98594-0edc-493e-a4a9-d940e61a74e3">Ja</Verificatie_x0020_Discipline>
    <Uiterste_x0020_Indiendatum_x0020_OG xmlns="13dee9d2-82d6-43e9-8ef8-7933687a25c7" xsi:nil="true"/>
    <Default_x0020_dagen_x0020_opstellen xmlns="13dee9d2-82d6-43e9-8ef8-7933687a25c7">30</Default_x0020_dagen_x0020_opstellen>
    <Gedeeld_x0020_met_x0020_OG xmlns="c0f98594-0edc-493e-a4a9-d940e61a74e3">Nee</Gedeeld_x0020_met_x0020_OG>
    <Geplande_x0020_einddatum xmlns="13dee9d2-82d6-43e9-8ef8-7933687a25c7" xsi:nil="true"/>
    <lcf76f155ced4ddcb4097134ff3c332f xmlns="fa2a4bc0-24ba-459b-8ea4-bec035e01c1a">
      <Terms xmlns="http://schemas.microsoft.com/office/infopath/2007/PartnerControls"/>
    </lcf76f155ced4ddcb4097134ff3c332f>
    <Creëer_x0020_dummy_x0020_PDF xmlns="c0f98594-0edc-493e-a4a9-d940e61a74e3">Nee</Creëer_x0020_dummy_x0020_PDF>
    <Datum_x0020_VVU xmlns="13dee9d2-82d6-43e9-8ef8-7933687a25c7" xsi:nil="true"/>
    <OTL xmlns="c0f98594-0edc-493e-a4a9-d940e61a74e3" xsi:nil="true"/>
    <Verificateur_x0028_s_x0029__x0020_Projectteam xmlns="c0f98594-0edc-493e-a4a9-d940e61a74e3">
      <UserInfo>
        <DisplayName/>
        <AccountId xsi:nil="true"/>
        <AccountType/>
      </UserInfo>
    </Verificateur_x0028_s_x0029__x0020_Projectteam>
    <Lokatie xmlns="c0f98594-0edc-493e-a4a9-d940e61a74e3" xsi:nil="true"/>
    <Afgekeurd_x0020_Documenten xmlns="fa2a4bc0-24ba-459b-8ea4-bec035e01c1a">
      <Url xsi:nil="true"/>
      <Description xsi:nil="true"/>
    </Afgekeurd_x0020_Documenten>
  </documentManagement>
</p:properties>
</file>

<file path=customXml/itemProps1.xml><?xml version="1.0" encoding="utf-8"?>
<ds:datastoreItem xmlns:ds="http://schemas.openxmlformats.org/officeDocument/2006/customXml" ds:itemID="{16F16E3F-E125-4D8D-ACDF-056249D1AD52}">
  <ds:schemaRefs>
    <ds:schemaRef ds:uri="http://schemas.microsoft.com/office/2006/metadata/longProperties"/>
  </ds:schemaRefs>
</ds:datastoreItem>
</file>

<file path=customXml/itemProps2.xml><?xml version="1.0" encoding="utf-8"?>
<ds:datastoreItem xmlns:ds="http://schemas.openxmlformats.org/officeDocument/2006/customXml" ds:itemID="{5FD29E04-CA03-4DE6-8BE7-893E1CE862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f98594-0edc-493e-a4a9-d940e61a74e3"/>
    <ds:schemaRef ds:uri="13dee9d2-82d6-43e9-8ef8-7933687a25c7"/>
    <ds:schemaRef ds:uri="3e0ce066-1a31-4da8-8082-ad1c0f728ed0"/>
    <ds:schemaRef ds:uri="9801e583-b59d-47dc-9642-7cad3dd2131c"/>
    <ds:schemaRef ds:uri="fa2a4bc0-24ba-459b-8ea4-bec035e01c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2D6BF2-17C3-4118-BD85-9FCD3957D942}">
  <ds:schemaRefs>
    <ds:schemaRef ds:uri="http://schemas.microsoft.com/sharepoint/events"/>
  </ds:schemaRefs>
</ds:datastoreItem>
</file>

<file path=customXml/itemProps4.xml><?xml version="1.0" encoding="utf-8"?>
<ds:datastoreItem xmlns:ds="http://schemas.openxmlformats.org/officeDocument/2006/customXml" ds:itemID="{B200F9A4-BE57-4FCA-87A1-7C30238CC014}">
  <ds:schemaRefs>
    <ds:schemaRef ds:uri="http://schemas.microsoft.com/sharepoint/v3/contenttype/forms"/>
  </ds:schemaRefs>
</ds:datastoreItem>
</file>

<file path=customXml/itemProps5.xml><?xml version="1.0" encoding="utf-8"?>
<ds:datastoreItem xmlns:ds="http://schemas.openxmlformats.org/officeDocument/2006/customXml" ds:itemID="{597BA143-21F3-4B42-BB3C-29B13A3EA549}">
  <ds:schemaRefs>
    <ds:schemaRef ds:uri="13dee9d2-82d6-43e9-8ef8-7933687a25c7"/>
    <ds:schemaRef ds:uri="http://purl.org/dc/terms/"/>
    <ds:schemaRef ds:uri="http://purl.org/dc/dcmitype/"/>
    <ds:schemaRef ds:uri="c0f98594-0edc-493e-a4a9-d940e61a74e3"/>
    <ds:schemaRef ds:uri="http://schemas.microsoft.com/office/infopath/2007/PartnerControls"/>
    <ds:schemaRef ds:uri="9801e583-b59d-47dc-9642-7cad3dd2131c"/>
    <ds:schemaRef ds:uri="http://purl.org/dc/elements/1.1/"/>
    <ds:schemaRef ds:uri="http://schemas.microsoft.com/office/2006/metadata/properties"/>
    <ds:schemaRef ds:uri="fa2a4bc0-24ba-459b-8ea4-bec035e01c1a"/>
    <ds:schemaRef ds:uri="http://schemas.microsoft.com/office/2006/documentManagement/types"/>
    <ds:schemaRef ds:uri="http://schemas.openxmlformats.org/package/2006/metadata/core-properties"/>
    <ds:schemaRef ds:uri="3e0ce066-1a31-4da8-8082-ad1c0f728ed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1564</Words>
  <Application>Microsoft Office PowerPoint</Application>
  <PresentationFormat>Diavoorstelling (16:9)</PresentationFormat>
  <Paragraphs>359</Paragraphs>
  <Slides>31</Slides>
  <Notes>13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31</vt:i4>
      </vt:variant>
    </vt:vector>
  </HeadingPairs>
  <TitlesOfParts>
    <vt:vector size="36" baseType="lpstr">
      <vt:lpstr>Arial</vt:lpstr>
      <vt:lpstr>Arial MT Md</vt:lpstr>
      <vt:lpstr>Calibri</vt:lpstr>
      <vt:lpstr>Trebuchet MS</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informatieavond 18 januari 2023</dc:title>
  <dc:creator/>
  <cp:lastModifiedBy/>
  <cp:revision>5</cp:revision>
  <dcterms:created xsi:type="dcterms:W3CDTF">2021-12-01T10:04:56Z</dcterms:created>
  <dcterms:modified xsi:type="dcterms:W3CDTF">2023-01-18T15:30:45Z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012539-1266714255-1133</vt:lpwstr>
  </property>
  <property fmtid="{D5CDD505-2E9C-101B-9397-08002B2CF9AE}" pid="3" name="ContentTypeId">
    <vt:lpwstr>0x0101000004F8C10F56FF4D9C039461496B7308000662DC061490ED489F5FA6E0CE25763E</vt:lpwstr>
  </property>
  <property fmtid="{D5CDD505-2E9C-101B-9397-08002B2CF9AE}" pid="4" name="_dlc_DocIdItemGuid">
    <vt:lpwstr>7f89b9eb-7b87-40ba-b065-ecb0bb7bd220</vt:lpwstr>
  </property>
  <property fmtid="{D5CDD505-2E9C-101B-9397-08002B2CF9AE}" pid="5" name="MediaServiceImageTags">
    <vt:lpwstr/>
  </property>
</Properties>
</file>