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7" r:id="rId4"/>
    <p:sldId id="269" r:id="rId5"/>
    <p:sldId id="270" r:id="rId6"/>
    <p:sldId id="271" r:id="rId7"/>
    <p:sldId id="259" r:id="rId8"/>
    <p:sldId id="262" r:id="rId9"/>
    <p:sldId id="261" r:id="rId10"/>
    <p:sldId id="266" r:id="rId11"/>
    <p:sldId id="268" r:id="rId12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101" d="100"/>
          <a:sy n="101" d="100"/>
        </p:scale>
        <p:origin x="50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83618"/>
            <a:ext cx="7772400" cy="91810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427734"/>
            <a:ext cx="6400800" cy="1008931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289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05978"/>
            <a:ext cx="8003232" cy="4381996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1939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ot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5400600" cy="4309987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89810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1882552" cy="273844"/>
          </a:xfrm>
          <a:prstGeom prst="rect">
            <a:avLst/>
          </a:prstGeom>
        </p:spPr>
        <p:txBody>
          <a:bodyPr/>
          <a:lstStyle/>
          <a:p>
            <a:fld id="{DA951D8C-530D-4D22-8480-914831118F07}" type="datetimeFigureOut">
              <a:rPr lang="nl-NL" smtClean="0"/>
              <a:t>30-5-2022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483768" y="4767264"/>
            <a:ext cx="4968552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622976" y="4767264"/>
            <a:ext cx="765448" cy="273844"/>
          </a:xfrm>
          <a:prstGeom prst="rect">
            <a:avLst/>
          </a:prstGeom>
        </p:spPr>
        <p:txBody>
          <a:bodyPr/>
          <a:lstStyle/>
          <a:p>
            <a:fld id="{AA4F24AA-E67F-4C2F-B565-4F1A7F3C4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0428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1882552" cy="273844"/>
          </a:xfrm>
          <a:prstGeom prst="rect">
            <a:avLst/>
          </a:prstGeom>
        </p:spPr>
        <p:txBody>
          <a:bodyPr/>
          <a:lstStyle/>
          <a:p>
            <a:fld id="{DA951D8C-530D-4D22-8480-914831118F07}" type="datetimeFigureOut">
              <a:rPr lang="nl-NL" smtClean="0"/>
              <a:t>30-5-2022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483768" y="4767264"/>
            <a:ext cx="4968552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622976" y="4767264"/>
            <a:ext cx="765448" cy="273844"/>
          </a:xfrm>
          <a:prstGeom prst="rect">
            <a:avLst/>
          </a:prstGeom>
        </p:spPr>
        <p:txBody>
          <a:bodyPr/>
          <a:lstStyle/>
          <a:p>
            <a:fld id="{AA4F24AA-E67F-4C2F-B565-4F1A7F3C4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81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05979"/>
            <a:ext cx="7931224" cy="8572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200151"/>
            <a:ext cx="7931224" cy="338782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1882552" cy="273844"/>
          </a:xfrm>
          <a:prstGeom prst="rect">
            <a:avLst/>
          </a:prstGeom>
        </p:spPr>
        <p:txBody>
          <a:bodyPr/>
          <a:lstStyle/>
          <a:p>
            <a:fld id="{DA951D8C-530D-4D22-8480-914831118F07}" type="datetimeFigureOut">
              <a:rPr lang="nl-NL" smtClean="0"/>
              <a:t>30-5-2022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483768" y="4767264"/>
            <a:ext cx="4968552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622976" y="4767264"/>
            <a:ext cx="765448" cy="273844"/>
          </a:xfrm>
          <a:prstGeom prst="rect">
            <a:avLst/>
          </a:prstGeom>
        </p:spPr>
        <p:txBody>
          <a:bodyPr/>
          <a:lstStyle/>
          <a:p>
            <a:fld id="{AA4F24AA-E67F-4C2F-B565-4F1A7F3C4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20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2274416"/>
            <a:ext cx="7772400" cy="1521469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699542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1882552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A951D8C-530D-4D22-8480-914831118F07}" type="datetimeFigureOut">
              <a:rPr lang="nl-NL" smtClean="0"/>
              <a:t>30-5-2022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483768" y="4767264"/>
            <a:ext cx="4968552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622976" y="4767264"/>
            <a:ext cx="765448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A4F24AA-E67F-4C2F-B565-4F1A7F3C4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58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1882552" cy="273844"/>
          </a:xfrm>
          <a:prstGeom prst="rect">
            <a:avLst/>
          </a:prstGeom>
        </p:spPr>
        <p:txBody>
          <a:bodyPr/>
          <a:lstStyle/>
          <a:p>
            <a:fld id="{DA951D8C-530D-4D22-8480-914831118F07}" type="datetimeFigureOut">
              <a:rPr lang="nl-NL" smtClean="0"/>
              <a:t>30-5-2022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>
          <a:xfrm>
            <a:off x="2483768" y="4767264"/>
            <a:ext cx="4968552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7622976" y="4767264"/>
            <a:ext cx="765448" cy="273844"/>
          </a:xfrm>
          <a:prstGeom prst="rect">
            <a:avLst/>
          </a:prstGeom>
        </p:spPr>
        <p:txBody>
          <a:bodyPr/>
          <a:lstStyle/>
          <a:p>
            <a:fld id="{AA4F24AA-E67F-4C2F-B565-4F1A7F3C4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54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1882552" cy="273844"/>
          </a:xfrm>
          <a:prstGeom prst="rect">
            <a:avLst/>
          </a:prstGeom>
        </p:spPr>
        <p:txBody>
          <a:bodyPr/>
          <a:lstStyle/>
          <a:p>
            <a:fld id="{DA951D8C-530D-4D22-8480-914831118F07}" type="datetimeFigureOut">
              <a:rPr lang="nl-NL" smtClean="0"/>
              <a:t>30-5-2022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2483768" y="4767264"/>
            <a:ext cx="4968552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622976" y="4767264"/>
            <a:ext cx="765448" cy="273844"/>
          </a:xfrm>
          <a:prstGeom prst="rect">
            <a:avLst/>
          </a:prstGeom>
        </p:spPr>
        <p:txBody>
          <a:bodyPr/>
          <a:lstStyle/>
          <a:p>
            <a:fld id="{AA4F24AA-E67F-4C2F-B565-4F1A7F3C4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806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1882552" cy="273844"/>
          </a:xfrm>
          <a:prstGeom prst="rect">
            <a:avLst/>
          </a:prstGeom>
        </p:spPr>
        <p:txBody>
          <a:bodyPr/>
          <a:lstStyle/>
          <a:p>
            <a:fld id="{DA951D8C-530D-4D22-8480-914831118F07}" type="datetimeFigureOut">
              <a:rPr lang="nl-NL" smtClean="0"/>
              <a:t>30-5-2022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483768" y="4767264"/>
            <a:ext cx="4968552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622976" y="4767264"/>
            <a:ext cx="765448" cy="273844"/>
          </a:xfrm>
          <a:prstGeom prst="rect">
            <a:avLst/>
          </a:prstGeom>
        </p:spPr>
        <p:txBody>
          <a:bodyPr/>
          <a:lstStyle/>
          <a:p>
            <a:fld id="{AA4F24AA-E67F-4C2F-B565-4F1A7F3C4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20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1882552" cy="273844"/>
          </a:xfrm>
          <a:prstGeom prst="rect">
            <a:avLst/>
          </a:prstGeom>
        </p:spPr>
        <p:txBody>
          <a:bodyPr/>
          <a:lstStyle/>
          <a:p>
            <a:fld id="{DA951D8C-530D-4D22-8480-914831118F07}" type="datetimeFigureOut">
              <a:rPr lang="nl-NL" smtClean="0"/>
              <a:t>30-5-2022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483768" y="4767264"/>
            <a:ext cx="4968552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622976" y="4767264"/>
            <a:ext cx="765448" cy="273844"/>
          </a:xfrm>
          <a:prstGeom prst="rect">
            <a:avLst/>
          </a:prstGeom>
        </p:spPr>
        <p:txBody>
          <a:bodyPr/>
          <a:lstStyle/>
          <a:p>
            <a:fld id="{AA4F24AA-E67F-4C2F-B565-4F1A7F3C4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784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1882552" cy="273844"/>
          </a:xfrm>
          <a:prstGeom prst="rect">
            <a:avLst/>
          </a:prstGeom>
        </p:spPr>
        <p:txBody>
          <a:bodyPr/>
          <a:lstStyle/>
          <a:p>
            <a:fld id="{DA951D8C-530D-4D22-8480-914831118F07}" type="datetimeFigureOut">
              <a:rPr lang="nl-NL" smtClean="0"/>
              <a:t>30-5-2022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2483768" y="4767264"/>
            <a:ext cx="4968552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7622976" y="4767264"/>
            <a:ext cx="765448" cy="273844"/>
          </a:xfrm>
          <a:prstGeom prst="rect">
            <a:avLst/>
          </a:prstGeom>
        </p:spPr>
        <p:txBody>
          <a:bodyPr/>
          <a:lstStyle/>
          <a:p>
            <a:fld id="{AA4F24AA-E67F-4C2F-B565-4F1A7F3C4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875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1882552" cy="273844"/>
          </a:xfrm>
          <a:prstGeom prst="rect">
            <a:avLst/>
          </a:prstGeom>
        </p:spPr>
        <p:txBody>
          <a:bodyPr/>
          <a:lstStyle/>
          <a:p>
            <a:fld id="{DA951D8C-530D-4D22-8480-914831118F07}" type="datetimeFigureOut">
              <a:rPr lang="nl-NL" smtClean="0"/>
              <a:t>30-5-2022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483768" y="4767264"/>
            <a:ext cx="4968552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622976" y="4767264"/>
            <a:ext cx="765448" cy="273844"/>
          </a:xfrm>
          <a:prstGeom prst="rect">
            <a:avLst/>
          </a:prstGeom>
        </p:spPr>
        <p:txBody>
          <a:bodyPr/>
          <a:lstStyle/>
          <a:p>
            <a:fld id="{AA4F24AA-E67F-4C2F-B565-4F1A7F3C4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6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11560" y="205979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8075240" cy="295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7769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7" r:id="rId8"/>
    <p:sldLayoutId id="2147483669" r:id="rId9"/>
    <p:sldLayoutId id="2147483672" r:id="rId10"/>
    <p:sldLayoutId id="2147483673" r:id="rId11"/>
    <p:sldLayoutId id="2147483670" r:id="rId12"/>
    <p:sldLayoutId id="214748367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B382971-90BA-AB7C-5358-A78D6B4F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05979"/>
            <a:ext cx="7931224" cy="857250"/>
          </a:xfrm>
        </p:spPr>
        <p:txBody>
          <a:bodyPr>
            <a:normAutofit/>
          </a:bodyPr>
          <a:lstStyle/>
          <a:p>
            <a:r>
              <a:rPr lang="en-US" dirty="0" err="1"/>
              <a:t>Bereikbare</a:t>
            </a:r>
            <a:r>
              <a:rPr lang="en-US" dirty="0"/>
              <a:t> </a:t>
            </a:r>
            <a:r>
              <a:rPr lang="en-US" dirty="0" err="1"/>
              <a:t>Veilige</a:t>
            </a:r>
            <a:r>
              <a:rPr lang="en-US" dirty="0"/>
              <a:t> Lekdijk</a:t>
            </a:r>
          </a:p>
        </p:txBody>
      </p:sp>
      <p:pic>
        <p:nvPicPr>
          <p:cNvPr id="4" name="Afbeelding 3" descr="Afbeelding met gras, lucht, buiten, scène&#10;&#10;Automatisch gegenereerde beschrijving">
            <a:extLst>
              <a:ext uri="{FF2B5EF4-FFF2-40B4-BE49-F238E27FC236}">
                <a16:creationId xmlns:a16="http://schemas.microsoft.com/office/drawing/2014/main" id="{8943A15D-AFD7-48F9-B92C-285157052B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3" b="9023"/>
          <a:stretch/>
        </p:blipFill>
        <p:spPr>
          <a:xfrm>
            <a:off x="755576" y="1200151"/>
            <a:ext cx="7931224" cy="3387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7200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8DB50C-015C-44BC-BE3B-98D8602D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05978"/>
            <a:ext cx="8136904" cy="1069627"/>
          </a:xfrm>
        </p:spPr>
        <p:txBody>
          <a:bodyPr>
            <a:normAutofit/>
          </a:bodyPr>
          <a:lstStyle/>
          <a:p>
            <a:r>
              <a:rPr lang="nl-NL" sz="3200" dirty="0"/>
              <a:t>Verminderen doorgaand verkeer op gehele Eiland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DEAA08-9178-48DA-A05B-9D9FB2DF6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563638"/>
            <a:ext cx="7992888" cy="32403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l-NL" sz="2400" dirty="0"/>
              <a:t>Geldt voor het hele Eiland van Schalkwijk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l-NL" sz="2400" dirty="0"/>
              <a:t>Voorstellen in de Mobiliteitsvisie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l-NL" sz="2400" dirty="0"/>
              <a:t>Verminderen overlast, ruimte voor wonen en recreatie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l-NL" sz="2400" dirty="0"/>
              <a:t>Opties:</a:t>
            </a:r>
            <a:br>
              <a:rPr lang="nl-NL" sz="2400" dirty="0"/>
            </a:br>
            <a:r>
              <a:rPr lang="nl-NL" sz="2400" dirty="0"/>
              <a:t>- geslotenverklaringen op wegen</a:t>
            </a:r>
            <a:br>
              <a:rPr lang="nl-NL" sz="2400" dirty="0"/>
            </a:br>
            <a:r>
              <a:rPr lang="nl-NL" sz="2400" dirty="0"/>
              <a:t>- toch weer camerapoorten</a:t>
            </a:r>
            <a:br>
              <a:rPr lang="nl-NL" sz="2400" dirty="0"/>
            </a:br>
            <a:r>
              <a:rPr lang="nl-NL" sz="2400" dirty="0"/>
              <a:t>- andere ideeën van u</a:t>
            </a:r>
          </a:p>
        </p:txBody>
      </p:sp>
    </p:spTree>
    <p:extLst>
      <p:ext uri="{BB962C8B-B14F-4D97-AF65-F5344CB8AC3E}">
        <p14:creationId xmlns:p14="http://schemas.microsoft.com/office/powerpoint/2010/main" val="540580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EB662-9FBC-4B14-83AF-D2EF68E3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Meest gestelde 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21DB6E-641E-4415-A7F1-771016E31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00151"/>
            <a:ext cx="8280920" cy="3387823"/>
          </a:xfrm>
        </p:spPr>
        <p:txBody>
          <a:bodyPr>
            <a:normAutofit/>
          </a:bodyPr>
          <a:lstStyle/>
          <a:p>
            <a:pPr marL="268288" lvl="0" indent="-266700">
              <a:buNone/>
            </a:pPr>
            <a:r>
              <a:rPr lang="nl-NL" sz="2400" dirty="0">
                <a:effectLst/>
                <a:latin typeface="+mj-lt"/>
                <a:ea typeface="Times New Roman" panose="02020603050405020304" pitchFamily="18" charset="0"/>
              </a:rPr>
              <a:t>1. Hoeveel breder wordt de weg op welke plek?</a:t>
            </a:r>
            <a:endParaRPr lang="nl-NL" sz="2400" dirty="0">
              <a:effectLst/>
              <a:latin typeface="+mj-lt"/>
              <a:ea typeface="Calibri" panose="020F0502020204030204" pitchFamily="34" charset="0"/>
            </a:endParaRPr>
          </a:p>
          <a:p>
            <a:pPr marL="268288" lvl="0" indent="-266700">
              <a:buNone/>
            </a:pPr>
            <a:r>
              <a:rPr lang="nl-NL" sz="2400" dirty="0">
                <a:effectLst/>
                <a:latin typeface="+mj-lt"/>
                <a:ea typeface="Times New Roman" panose="02020603050405020304" pitchFamily="18" charset="0"/>
              </a:rPr>
              <a:t>2. Hebben jullie mijn grond nodig door de wegverbreding?</a:t>
            </a:r>
            <a:endParaRPr lang="nl-NL" sz="2400" dirty="0">
              <a:effectLst/>
              <a:latin typeface="+mj-lt"/>
              <a:ea typeface="Calibri" panose="020F0502020204030204" pitchFamily="34" charset="0"/>
            </a:endParaRPr>
          </a:p>
          <a:p>
            <a:pPr marL="268288" lvl="0" indent="-266700">
              <a:buNone/>
            </a:pPr>
            <a:r>
              <a:rPr lang="nl-NL" sz="2400" dirty="0">
                <a:effectLst/>
                <a:latin typeface="+mj-lt"/>
                <a:ea typeface="Times New Roman" panose="02020603050405020304" pitchFamily="18" charset="0"/>
              </a:rPr>
              <a:t>3. Kunnen jullie niet gewoon grasbetontegels aanleggen in de kapot gereden bermen?</a:t>
            </a:r>
            <a:endParaRPr lang="nl-NL" sz="2400" dirty="0">
              <a:effectLst/>
              <a:latin typeface="+mj-lt"/>
              <a:ea typeface="Calibri" panose="020F0502020204030204" pitchFamily="34" charset="0"/>
            </a:endParaRPr>
          </a:p>
          <a:p>
            <a:endParaRPr lang="nl-N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329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nl-NL" sz="2400" dirty="0"/>
              <a:t>Ons doel van de presentatie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nl-NL" sz="2400" dirty="0"/>
              <a:t>Uitgangpunten voor Eiland van Schalkwijk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nl-NL" sz="2400" dirty="0"/>
              <a:t>Maatregelen Bereikbare Veilige </a:t>
            </a:r>
            <a:r>
              <a:rPr lang="nl-NL" sz="2400" dirty="0" err="1"/>
              <a:t>Lekdijk</a:t>
            </a:r>
            <a:endParaRPr lang="nl-NL" sz="2400" dirty="0"/>
          </a:p>
          <a:p>
            <a:pPr marL="1162050" indent="-627063">
              <a:spcBef>
                <a:spcPts val="0"/>
              </a:spcBef>
              <a:spcAft>
                <a:spcPts val="600"/>
              </a:spcAft>
              <a:buNone/>
            </a:pPr>
            <a:r>
              <a:rPr lang="nl-NL" sz="2000" dirty="0"/>
              <a:t>3.1	Nieuwe weginrichting (gehele </a:t>
            </a:r>
            <a:r>
              <a:rPr lang="nl-NL" sz="2000" dirty="0" err="1"/>
              <a:t>Lekdijk</a:t>
            </a:r>
            <a:r>
              <a:rPr lang="nl-NL" sz="2000" dirty="0"/>
              <a:t>)</a:t>
            </a:r>
          </a:p>
          <a:p>
            <a:pPr marL="1162050" indent="-627063">
              <a:spcBef>
                <a:spcPts val="0"/>
              </a:spcBef>
              <a:spcAft>
                <a:spcPts val="600"/>
              </a:spcAft>
              <a:buNone/>
            </a:pPr>
            <a:r>
              <a:rPr lang="nl-NL" sz="2000" dirty="0"/>
              <a:t>3.2	Aanpassen weg aan benodigde capaciteit (deel Lekdijk)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nl-NL" sz="2400" dirty="0"/>
              <a:t>Beperken doorgaand verkeer gehele Eiland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560" y="205979"/>
            <a:ext cx="8075240" cy="857250"/>
          </a:xfrm>
        </p:spPr>
        <p:txBody>
          <a:bodyPr anchor="ctr">
            <a:normAutofit/>
          </a:bodyPr>
          <a:lstStyle/>
          <a:p>
            <a:r>
              <a:rPr lang="nl-NL" sz="3200" dirty="0"/>
              <a:t>Wat ga ik u vertellen</a:t>
            </a:r>
          </a:p>
        </p:txBody>
      </p:sp>
    </p:spTree>
    <p:extLst>
      <p:ext uri="{BB962C8B-B14F-4D97-AF65-F5344CB8AC3E}">
        <p14:creationId xmlns:p14="http://schemas.microsoft.com/office/powerpoint/2010/main" val="4173038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1A65F-56C7-45CA-99AA-767A4B5A8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Doel en uitgangspunten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C5BD20-C13D-4561-9DA6-19F407330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00151"/>
            <a:ext cx="8219256" cy="338782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l-NL" sz="2400" dirty="0"/>
              <a:t>Doel presentatie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l-NL" sz="2400" dirty="0"/>
              <a:t>Uitgangspunten:</a:t>
            </a:r>
            <a:br>
              <a:rPr lang="nl-NL" sz="2400" dirty="0"/>
            </a:br>
            <a:r>
              <a:rPr lang="nl-NL" sz="2400" dirty="0"/>
              <a:t>- Structuurvisie Eiland van Schalkwijk</a:t>
            </a:r>
            <a:br>
              <a:rPr lang="nl-NL" sz="2400" dirty="0"/>
            </a:br>
            <a:r>
              <a:rPr lang="nl-NL" sz="2400" dirty="0"/>
              <a:t>- Mobiliteitsvisie</a:t>
            </a:r>
          </a:p>
        </p:txBody>
      </p:sp>
    </p:spTree>
    <p:extLst>
      <p:ext uri="{BB962C8B-B14F-4D97-AF65-F5344CB8AC3E}">
        <p14:creationId xmlns:p14="http://schemas.microsoft.com/office/powerpoint/2010/main" val="74333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EC040-0997-42D4-9D55-9C1F71DF7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Structuurvisie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927B74-E2CA-414A-A7B0-598C9CDE5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400" dirty="0"/>
              <a:t>Geen grootschalige woningbouw</a:t>
            </a:r>
          </a:p>
          <a:p>
            <a:r>
              <a:rPr lang="nl-NL" sz="2400" dirty="0"/>
              <a:t>Leefbaar Eiland voor alle bewoners</a:t>
            </a:r>
          </a:p>
          <a:p>
            <a:r>
              <a:rPr lang="nl-NL" sz="2400" dirty="0"/>
              <a:t>Extensieve recreatie, vooral wandelen en fietsen</a:t>
            </a:r>
          </a:p>
          <a:p>
            <a:pPr lvl="1"/>
            <a:r>
              <a:rPr lang="nl-NL" sz="2000" dirty="0"/>
              <a:t>Geen grote groepen toeristen</a:t>
            </a:r>
          </a:p>
          <a:p>
            <a:pPr lvl="1"/>
            <a:r>
              <a:rPr lang="nl-NL" sz="2000" dirty="0"/>
              <a:t>Duurzame mobiliteit</a:t>
            </a:r>
          </a:p>
          <a:p>
            <a:pPr lvl="1"/>
            <a:r>
              <a:rPr lang="nl-NL" sz="2000" dirty="0"/>
              <a:t>Bv fort Honswijk (UNESCO Werelderfgoed)</a:t>
            </a:r>
            <a:br>
              <a:rPr lang="nl-NL" sz="2000" dirty="0"/>
            </a:br>
            <a:r>
              <a:rPr lang="nl-NL" sz="2000" dirty="0"/>
              <a:t>Max 250 vervoersbewegingen/dag</a:t>
            </a:r>
            <a:br>
              <a:rPr lang="nl-NL" sz="2000" dirty="0"/>
            </a:br>
            <a:r>
              <a:rPr lang="nl-NL" sz="2000" dirty="0"/>
              <a:t>(= 1 auto/ 2 minuten; 10% van totaal op Lekdijk)</a:t>
            </a:r>
          </a:p>
          <a:p>
            <a:r>
              <a:rPr lang="nl-NL" sz="2400" dirty="0"/>
              <a:t>Recreatieplas; intensiever gebruik</a:t>
            </a:r>
          </a:p>
        </p:txBody>
      </p:sp>
    </p:spTree>
    <p:extLst>
      <p:ext uri="{BB962C8B-B14F-4D97-AF65-F5344CB8AC3E}">
        <p14:creationId xmlns:p14="http://schemas.microsoft.com/office/powerpoint/2010/main" val="3436639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84502-A7F2-4E07-91BF-DFB96F0D6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Wonen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FB7706-8224-460C-8842-DA333807C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200151"/>
            <a:ext cx="8280920" cy="3387823"/>
          </a:xfrm>
        </p:spPr>
        <p:txBody>
          <a:bodyPr/>
          <a:lstStyle/>
          <a:p>
            <a:r>
              <a:rPr lang="nl-NL" sz="2400" dirty="0"/>
              <a:t>Geen grootschalige woningbouw</a:t>
            </a:r>
          </a:p>
          <a:p>
            <a:r>
              <a:rPr lang="nl-NL" sz="2400" dirty="0"/>
              <a:t>Wel extra huizen in de kernen</a:t>
            </a:r>
          </a:p>
          <a:p>
            <a:r>
              <a:rPr lang="nl-NL" sz="2400" dirty="0"/>
              <a:t>Onderzoek naar woningen in Grote Driehoek Schalkwijk</a:t>
            </a:r>
          </a:p>
          <a:p>
            <a:r>
              <a:rPr lang="nl-NL" sz="2400" dirty="0"/>
              <a:t>Woningen verspreid over Eiland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861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56868F-7A5A-4C71-B099-E0E8F4598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Mobiliteitsvisie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42AB97-6D08-47F1-A645-B5F01E7DD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203598"/>
            <a:ext cx="7931224" cy="338782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sz="2400" dirty="0"/>
              <a:t>Ontwikkelingen hebben impact op verkeer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l-NL" sz="2400" dirty="0"/>
              <a:t>Mobiliteitsvisie: knelpunten en oplossingen</a:t>
            </a:r>
          </a:p>
          <a:p>
            <a:pPr>
              <a:spcAft>
                <a:spcPts val="600"/>
              </a:spcAft>
            </a:pPr>
            <a:r>
              <a:rPr lang="nl-NL" sz="2400" dirty="0"/>
              <a:t>Dijkversterking is hét moment</a:t>
            </a:r>
          </a:p>
          <a:p>
            <a:pPr>
              <a:spcAft>
                <a:spcPts val="600"/>
              </a:spcAft>
            </a:pPr>
            <a:r>
              <a:rPr lang="nl-NL" sz="2400" dirty="0"/>
              <a:t>Maatregelen Bereikbare Veilige Lekdijk</a:t>
            </a:r>
          </a:p>
        </p:txBody>
      </p:sp>
    </p:spTree>
    <p:extLst>
      <p:ext uri="{BB962C8B-B14F-4D97-AF65-F5344CB8AC3E}">
        <p14:creationId xmlns:p14="http://schemas.microsoft.com/office/powerpoint/2010/main" val="101863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576" y="205979"/>
            <a:ext cx="7931224" cy="8572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200" dirty="0"/>
              <a:t>Nieuwe weginrichting gehele </a:t>
            </a:r>
            <a:r>
              <a:rPr lang="nl-NL" sz="3200" dirty="0" err="1"/>
              <a:t>Lekdijk</a:t>
            </a:r>
            <a:endParaRPr lang="nl-NL" sz="3200" strike="sngStrike" dirty="0"/>
          </a:p>
        </p:txBody>
      </p:sp>
      <p:pic>
        <p:nvPicPr>
          <p:cNvPr id="3" name="Afbeelding 2" descr="Afbeelding met tekst, gras, lucht, buiten&#10;&#10;Automatisch gegenereerde beschrijving">
            <a:extLst>
              <a:ext uri="{FF2B5EF4-FFF2-40B4-BE49-F238E27FC236}">
                <a16:creationId xmlns:a16="http://schemas.microsoft.com/office/drawing/2014/main" id="{A06CBB8F-F42B-4E4B-88B8-A5449855AB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r="42964"/>
          <a:stretch/>
        </p:blipFill>
        <p:spPr bwMode="auto">
          <a:xfrm>
            <a:off x="755576" y="1200151"/>
            <a:ext cx="7931224" cy="33878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2889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DF21508F-9E0B-4EA7-AC16-AFC46C15CD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4593" r="30904" b="1"/>
          <a:stretch/>
        </p:blipFill>
        <p:spPr>
          <a:xfrm>
            <a:off x="539552" y="1269367"/>
            <a:ext cx="3956248" cy="3325255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AFBFA03-8BBB-4CB4-91CE-D0331612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05979"/>
            <a:ext cx="8075240" cy="857250"/>
          </a:xfrm>
        </p:spPr>
        <p:txBody>
          <a:bodyPr anchor="ctr">
            <a:normAutofit/>
          </a:bodyPr>
          <a:lstStyle/>
          <a:p>
            <a:r>
              <a:rPr lang="nl-NL" sz="3200" dirty="0"/>
              <a:t>Plateaus en rustpunten</a:t>
            </a:r>
          </a:p>
        </p:txBody>
      </p:sp>
      <p:pic>
        <p:nvPicPr>
          <p:cNvPr id="14" name="Picture 5" descr="A picture containing grass, sky, outdoor, road&#10;&#10;Description automatically generated">
            <a:extLst>
              <a:ext uri="{FF2B5EF4-FFF2-40B4-BE49-F238E27FC236}">
                <a16:creationId xmlns:a16="http://schemas.microsoft.com/office/drawing/2014/main" id="{239F1F37-0C86-43DE-BF0B-EA095F6B1C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4" t="8339" r="26179" b="8956"/>
          <a:stretch/>
        </p:blipFill>
        <p:spPr bwMode="auto">
          <a:xfrm>
            <a:off x="4648200" y="1269367"/>
            <a:ext cx="4380932" cy="3325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047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203EF3-A3C9-45ED-B995-C5AB2BBD8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05978"/>
            <a:ext cx="7931224" cy="1141635"/>
          </a:xfrm>
        </p:spPr>
        <p:txBody>
          <a:bodyPr>
            <a:noAutofit/>
          </a:bodyPr>
          <a:lstStyle/>
          <a:p>
            <a:r>
              <a:rPr lang="nl-NL" sz="3200" dirty="0"/>
              <a:t>Aanpassen weg aan benodigde capaciteit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7742B-E7B6-44BF-9EEA-51373CD5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91630"/>
            <a:ext cx="7931224" cy="309634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nl-NL" sz="2400" dirty="0"/>
              <a:t>Verkeersmaatregelen zijn nodig voor alle ontwikkelingen op het Eiland</a:t>
            </a:r>
          </a:p>
          <a:p>
            <a:pPr>
              <a:spcBef>
                <a:spcPts val="600"/>
              </a:spcBef>
            </a:pPr>
            <a:r>
              <a:rPr lang="nl-NL" sz="2400" dirty="0"/>
              <a:t>Uitgangspunten Mobiliteitsvisie geactualiseerd</a:t>
            </a:r>
          </a:p>
          <a:p>
            <a:pPr>
              <a:spcBef>
                <a:spcPts val="600"/>
              </a:spcBef>
            </a:pPr>
            <a:r>
              <a:rPr lang="nl-NL" sz="2400" dirty="0"/>
              <a:t>O.a. aanpassing A27 - fort Honswijk</a:t>
            </a:r>
          </a:p>
          <a:p>
            <a:pPr>
              <a:spcBef>
                <a:spcPts val="600"/>
              </a:spcBef>
            </a:pPr>
            <a:r>
              <a:rPr lang="nl-NL" sz="2400" dirty="0"/>
              <a:t>Weg wordt 4,6 m breed + aan twee kanten grasbetontegels van 40 cm (= 5,4 meter)</a:t>
            </a:r>
          </a:p>
          <a:p>
            <a:pPr>
              <a:spcBef>
                <a:spcPts val="600"/>
              </a:spcBef>
            </a:pPr>
            <a:r>
              <a:rPr lang="nl-NL" sz="2400" dirty="0"/>
              <a:t>Soms iets breder, soms smaller</a:t>
            </a:r>
            <a:br>
              <a:rPr lang="nl-NL" sz="2400" dirty="0"/>
            </a:b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093905951"/>
      </p:ext>
    </p:extLst>
  </p:cSld>
  <p:clrMapOvr>
    <a:masterClrMapping/>
  </p:clrMapOvr>
</p:sld>
</file>

<file path=ppt/theme/theme1.xml><?xml version="1.0" encoding="utf-8"?>
<a:theme xmlns:a="http://schemas.openxmlformats.org/drawingml/2006/main" name="oldblan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ttertype Hou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2C89D584-1941-404B-B58F-1226D5F00305}" vid="{9ECC6C46-2BF8-4B32-805A-633DB5FF1CA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oldblank</Template>
  <TotalTime>3846</TotalTime>
  <Words>295</Words>
  <Application>Microsoft Office PowerPoint</Application>
  <PresentationFormat>Diavoorstelling (16:9)</PresentationFormat>
  <Paragraphs>46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3" baseType="lpstr">
      <vt:lpstr>Arial</vt:lpstr>
      <vt:lpstr>oldblank</vt:lpstr>
      <vt:lpstr>Bereikbare Veilige Lekdijk</vt:lpstr>
      <vt:lpstr>Wat ga ik u vertellen</vt:lpstr>
      <vt:lpstr>Doel en uitgangspunten</vt:lpstr>
      <vt:lpstr>Structuurvisie</vt:lpstr>
      <vt:lpstr>Wonen</vt:lpstr>
      <vt:lpstr>Mobiliteitsvisie</vt:lpstr>
      <vt:lpstr>Nieuwe weginrichting gehele Lekdijk</vt:lpstr>
      <vt:lpstr>Plateaus en rustpunten</vt:lpstr>
      <vt:lpstr>Aanpassen weg aan benodigde capaciteit</vt:lpstr>
      <vt:lpstr>Verminderen doorgaand verkeer op gehele Eiland</vt:lpstr>
      <vt:lpstr>Meest gestelde vragen</vt:lpstr>
    </vt:vector>
  </TitlesOfParts>
  <Company>Gemeente Houten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Miranda Marcelis</dc:creator>
  <cp:lastModifiedBy>Idwer de Vries</cp:lastModifiedBy>
  <cp:revision>8</cp:revision>
  <dcterms:created xsi:type="dcterms:W3CDTF">2014-07-09T07:24:56Z</dcterms:created>
  <dcterms:modified xsi:type="dcterms:W3CDTF">2022-05-30T11:55:38Z</dcterms:modified>
</cp:coreProperties>
</file>