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handoutMasterIdLst>
    <p:handoutMasterId r:id="rId18"/>
  </p:handoutMasterIdLst>
  <p:sldIdLst>
    <p:sldId id="256" r:id="rId3"/>
    <p:sldId id="273" r:id="rId4"/>
    <p:sldId id="275" r:id="rId5"/>
    <p:sldId id="268" r:id="rId6"/>
    <p:sldId id="310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295" r:id="rId16"/>
    <p:sldId id="267" r:id="rId17"/>
  </p:sldIdLst>
  <p:sldSz cx="9144000" cy="6858000" type="screen4x3"/>
  <p:notesSz cx="6669088" cy="9872663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oortd" initials="v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69AF"/>
    <a:srgbClr val="005294"/>
    <a:srgbClr val="030000"/>
    <a:srgbClr val="008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2" autoAdjust="0"/>
    <p:restoredTop sz="94705" autoAdjust="0"/>
  </p:normalViewPr>
  <p:slideViewPr>
    <p:cSldViewPr snapToGrid="0" snapToObjects="1">
      <p:cViewPr>
        <p:scale>
          <a:sx n="114" d="100"/>
          <a:sy n="114" d="100"/>
        </p:scale>
        <p:origin x="-72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CD23A6-CDD0-4433-8107-F42BDB3955F5}" type="datetimeFigureOut">
              <a:rPr lang="nl-NL" smtClean="0"/>
              <a:t>6-11-2015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AF264-56F4-4744-8830-BA9BF1F0476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4401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zij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3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79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186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29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77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29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44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745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0"/>
          </p:nvPr>
        </p:nvSpPr>
        <p:spPr>
          <a:xfrm>
            <a:off x="1004888" y="4788804"/>
            <a:ext cx="7118350" cy="1612900"/>
          </a:xfrm>
        </p:spPr>
        <p:txBody>
          <a:bodyPr>
            <a:normAutofit/>
          </a:bodyPr>
          <a:lstStyle>
            <a:lvl1pPr algn="ctr">
              <a:defRPr sz="3000" b="1" i="0">
                <a:solidFill>
                  <a:srgbClr val="1469A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61988" y="1639888"/>
            <a:ext cx="7840662" cy="483393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 blad met 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2313" y="391349"/>
            <a:ext cx="5963803" cy="84504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300" b="1" i="0" cap="none">
                <a:solidFill>
                  <a:srgbClr val="1469AF"/>
                </a:solidFill>
                <a:latin typeface="Verdana"/>
                <a:cs typeface="Verdana"/>
              </a:defRPr>
            </a:lvl1pPr>
          </a:lstStyle>
          <a:p>
            <a:r>
              <a:rPr lang="nl-NL" dirty="0" smtClean="0"/>
              <a:t>Titel (beeldvullend blad)</a:t>
            </a:r>
            <a:endParaRPr lang="nl-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vullend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zij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85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9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89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62580" y="378644"/>
            <a:ext cx="6031701" cy="908953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62580" y="1600200"/>
            <a:ext cx="7777429" cy="47677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Eerste niveau</a:t>
            </a:r>
          </a:p>
          <a:p>
            <a:pPr lvl="2"/>
            <a:r>
              <a:rPr lang="nl-NL" dirty="0" smtClean="0"/>
              <a:t>Tweede niveau</a:t>
            </a:r>
          </a:p>
          <a:p>
            <a:pPr lvl="3"/>
            <a:r>
              <a:rPr lang="nl-NL" dirty="0" smtClean="0"/>
              <a:t>Derde niveau</a:t>
            </a:r>
          </a:p>
          <a:p>
            <a:pPr lvl="4"/>
            <a:r>
              <a:rPr lang="nl-NL" dirty="0" smtClean="0"/>
              <a:t>Vierde niveau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1" r:id="rId3"/>
    <p:sldLayoutId id="2147483656" r:id="rId4"/>
    <p:sldLayoutId id="2147483659" r:id="rId5"/>
    <p:sldLayoutId id="2147483660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300" b="1" i="0" kern="1200">
          <a:solidFill>
            <a:srgbClr val="1469AF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1pPr>
      <a:lvl2pPr marL="0" indent="-1800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2pPr>
      <a:lvl3pPr marL="360000" indent="-1800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3pPr>
      <a:lvl4pPr marL="540000" indent="-180000" algn="l" defTabSz="457200" rtl="0" eaLnBrk="1" latinLnBrk="0" hangingPunct="1">
        <a:spcBef>
          <a:spcPts val="384"/>
        </a:spcBef>
        <a:buFont typeface="Arial"/>
        <a:buChar char="•"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4pPr>
      <a:lvl5pPr marL="720000" indent="-1800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1BF4398-9F3A-48BF-8473-55F550E04053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6-11-2015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FB977BE-3077-4B56-BB28-A09880DB47FD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0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an.kromwijk@gmail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d.vander.voort@pzh.n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22" y="5239585"/>
            <a:ext cx="71215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smtClean="0">
                <a:solidFill>
                  <a:srgbClr val="FF0000"/>
                </a:solidFill>
              </a:rPr>
              <a:t>    </a:t>
            </a:r>
            <a:r>
              <a:rPr lang="nl-NL" smtClean="0"/>
              <a:t>Tafel 1 </a:t>
            </a:r>
            <a:r>
              <a:rPr lang="nl-NL" dirty="0" smtClean="0"/>
              <a:t>gesprek over de ontwikkeling van een verdien model voor de gradiënt gronden en beheer natuurgronden</a:t>
            </a: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600" smtClean="0"/>
              <a:t>    </a:t>
            </a:r>
            <a:r>
              <a:rPr lang="nl-NL" sz="2800" smtClean="0"/>
              <a:t>Iedereen </a:t>
            </a:r>
            <a:r>
              <a:rPr lang="nl-NL" sz="2800" dirty="0" smtClean="0"/>
              <a:t>kan meedoen, opgave bij de </a:t>
            </a:r>
            <a:r>
              <a:rPr lang="nl-NL" sz="2800" smtClean="0"/>
              <a:t>entree tafel</a:t>
            </a:r>
          </a:p>
          <a:p>
            <a:pPr marL="0" indent="0">
              <a:buNone/>
            </a:pPr>
            <a:endParaRPr lang="nl-NL" sz="2800" dirty="0" smtClean="0"/>
          </a:p>
          <a:p>
            <a:pPr lvl="1"/>
            <a:r>
              <a:rPr lang="nl-NL" sz="2400" smtClean="0"/>
              <a:t>De </a:t>
            </a:r>
            <a:r>
              <a:rPr lang="nl-NL" sz="2400" dirty="0" smtClean="0"/>
              <a:t>Black </a:t>
            </a:r>
            <a:r>
              <a:rPr lang="nl-NL" sz="2400" dirty="0" err="1" smtClean="0"/>
              <a:t>Angus</a:t>
            </a:r>
            <a:r>
              <a:rPr lang="nl-NL" sz="2400" dirty="0" smtClean="0"/>
              <a:t>, vleesproductie met een verhaal</a:t>
            </a:r>
          </a:p>
          <a:p>
            <a:pPr lvl="1"/>
            <a:r>
              <a:rPr lang="nl-NL" sz="2400" dirty="0" smtClean="0"/>
              <a:t>Een horeca ondernemer, mogelijke afnemer, schuift aan</a:t>
            </a:r>
          </a:p>
          <a:p>
            <a:pPr lvl="1"/>
            <a:r>
              <a:rPr lang="nl-NL" sz="2400" dirty="0" smtClean="0"/>
              <a:t>Een voorbeeld ondernemer uit ander gebied wordt uitgenodigd voor deze tafel.</a:t>
            </a:r>
          </a:p>
          <a:p>
            <a:pPr lvl="1"/>
            <a:r>
              <a:rPr lang="nl-NL" sz="2400" dirty="0" smtClean="0"/>
              <a:t>Andere ideeën voor een verdienmodel zijn welkom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1295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Tafel 2 heeft het thema </a:t>
            </a:r>
            <a:r>
              <a:rPr lang="nl-NL" smtClean="0"/>
              <a:t>“Kavelruil voor verbetering</a:t>
            </a:r>
            <a:r>
              <a:rPr lang="nl-NL" dirty="0" smtClean="0"/>
              <a:t>”</a:t>
            </a: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000" dirty="0" smtClean="0"/>
              <a:t>Iedereen kan meedoen, opgave bij </a:t>
            </a:r>
            <a:r>
              <a:rPr lang="nl-NL" sz="3000" smtClean="0"/>
              <a:t>de entreetafel</a:t>
            </a:r>
          </a:p>
          <a:p>
            <a:pPr marL="0" indent="0">
              <a:buNone/>
            </a:pPr>
            <a:endParaRPr lang="nl-NL" sz="3000" dirty="0" smtClean="0"/>
          </a:p>
          <a:p>
            <a:r>
              <a:rPr lang="nl-NL" sz="2600" smtClean="0"/>
              <a:t>De beste landbouwstructuur </a:t>
            </a:r>
            <a:r>
              <a:rPr lang="nl-NL" sz="2600" dirty="0" smtClean="0"/>
              <a:t>verbetering is en blijft kavelruil, zo veel mogelijk huiskavels, en veldkavels zo ideaal mogelijk bij de bedrijfsvoering te betrekken.</a:t>
            </a:r>
          </a:p>
          <a:p>
            <a:r>
              <a:rPr lang="nl-NL" sz="2600" dirty="0" smtClean="0"/>
              <a:t>Voordat het watersysteem wordt aangepast op scheiding natuur en agrarisch gebied, kijken of kavels het meest optimaal liggen.</a:t>
            </a:r>
          </a:p>
          <a:p>
            <a:r>
              <a:rPr lang="nl-NL" sz="2600" dirty="0" smtClean="0"/>
              <a:t>Welke manier van kavelruil is het meest optimaal voor Bodegraven - Noord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7624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nl-NL" smtClean="0"/>
              <a:t>Tafel 3 Gesprek recreatieve </a:t>
            </a:r>
            <a:r>
              <a:rPr lang="nl-NL" dirty="0" smtClean="0"/>
              <a:t>mogelijkheden</a:t>
            </a:r>
          </a:p>
          <a:p>
            <a:pPr algn="ctr"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nl-NL" dirty="0" smtClean="0"/>
              <a:t>Iedereen kan meedoen, opgave </a:t>
            </a:r>
            <a:r>
              <a:rPr lang="nl-NL" smtClean="0"/>
              <a:t>bij entreetafel</a:t>
            </a:r>
          </a:p>
          <a:p>
            <a:pPr marL="400050" lvl="1" indent="0">
              <a:buNone/>
            </a:pPr>
            <a:endParaRPr lang="nl-NL" dirty="0" smtClean="0"/>
          </a:p>
          <a:p>
            <a:pPr lvl="1"/>
            <a:r>
              <a:rPr lang="nl-NL" sz="2000" smtClean="0"/>
              <a:t>Speciaal </a:t>
            </a:r>
            <a:r>
              <a:rPr lang="nl-NL" sz="2000" dirty="0" smtClean="0"/>
              <a:t>voor recreatieondernemers in het gebied en de burgers van Bodegraven, </a:t>
            </a:r>
            <a:r>
              <a:rPr lang="nl-NL" sz="2000" dirty="0" err="1" smtClean="0"/>
              <a:t>Nieuwerbrug</a:t>
            </a:r>
            <a:r>
              <a:rPr lang="nl-NL" sz="2000" dirty="0" smtClean="0"/>
              <a:t> </a:t>
            </a:r>
            <a:r>
              <a:rPr lang="nl-NL" sz="2000" smtClean="0"/>
              <a:t>en de Meije.</a:t>
            </a:r>
            <a:endParaRPr lang="nl-NL" sz="2000" dirty="0" smtClean="0"/>
          </a:p>
          <a:p>
            <a:pPr lvl="1"/>
            <a:r>
              <a:rPr lang="nl-NL" sz="2000" dirty="0" smtClean="0"/>
              <a:t>Wat zijn de </a:t>
            </a:r>
            <a:r>
              <a:rPr lang="nl-NL" sz="2000" smtClean="0"/>
              <a:t>recreatie mogelijkheden/behoefte?</a:t>
            </a:r>
            <a:endParaRPr lang="nl-NL" sz="2000" dirty="0" smtClean="0"/>
          </a:p>
          <a:p>
            <a:pPr lvl="1"/>
            <a:r>
              <a:rPr lang="nl-NL" sz="2000" dirty="0" smtClean="0"/>
              <a:t>Hoe zou dit kunnen </a:t>
            </a:r>
            <a:r>
              <a:rPr lang="nl-NL" sz="2000" smtClean="0"/>
              <a:t>worden ingevuld?</a:t>
            </a:r>
            <a:endParaRPr lang="nl-NL" sz="2000" dirty="0" smtClean="0"/>
          </a:p>
          <a:p>
            <a:pPr lvl="1"/>
            <a:r>
              <a:rPr lang="nl-NL" sz="2000" dirty="0" smtClean="0"/>
              <a:t>Is er een vrijwilligers groep te starten voor beheer </a:t>
            </a:r>
            <a:r>
              <a:rPr lang="nl-NL" sz="2000" smtClean="0"/>
              <a:t>recreatie voorzieningen?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2026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odegraven no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25664"/>
            <a:ext cx="8208912" cy="531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5576" y="1772816"/>
            <a:ext cx="756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l-NL" sz="2400" dirty="0" smtClean="0">
                <a:solidFill>
                  <a:prstClr val="white"/>
                </a:solidFill>
              </a:rPr>
              <a:t>Ik zie uit naar gesprekken die perspectief bieden en ruimte geven voor de kansen die er liggen.</a:t>
            </a:r>
            <a:endParaRPr lang="nl-NL" sz="2400" dirty="0">
              <a:solidFill>
                <a:prstClr val="white"/>
              </a:solidFill>
            </a:endParaRPr>
          </a:p>
          <a:p>
            <a:pPr defTabSz="914400"/>
            <a:endParaRPr lang="nl-NL" sz="2400" dirty="0" smtClean="0">
              <a:solidFill>
                <a:prstClr val="white"/>
              </a:solidFill>
            </a:endParaRPr>
          </a:p>
          <a:p>
            <a:pPr defTabSz="914400"/>
            <a:endParaRPr lang="nl-NL" sz="2400" dirty="0">
              <a:solidFill>
                <a:prstClr val="white"/>
              </a:solidFill>
            </a:endParaRPr>
          </a:p>
          <a:p>
            <a:pPr algn="ctr" defTabSz="914400"/>
            <a:endParaRPr lang="nl-NL" sz="2400" dirty="0" smtClean="0">
              <a:solidFill>
                <a:prstClr val="white"/>
              </a:solidFill>
            </a:endParaRPr>
          </a:p>
          <a:p>
            <a:pPr algn="ctr" defTabSz="914400"/>
            <a:endParaRPr lang="nl-NL" sz="3200" b="1" dirty="0" smtClean="0">
              <a:solidFill>
                <a:prstClr val="white"/>
              </a:solidFill>
            </a:endParaRPr>
          </a:p>
          <a:p>
            <a:pPr algn="ctr" defTabSz="914400"/>
            <a:endParaRPr lang="nl-NL" sz="3200" b="1" dirty="0">
              <a:solidFill>
                <a:prstClr val="white"/>
              </a:solidFill>
            </a:endParaRPr>
          </a:p>
          <a:p>
            <a:pPr algn="ctr" defTabSz="914400"/>
            <a:r>
              <a:rPr lang="nl-NL" sz="3200" b="1" dirty="0" smtClean="0">
                <a:solidFill>
                  <a:prstClr val="white"/>
                </a:solidFill>
              </a:rPr>
              <a:t>Dank voor uw aandacht</a:t>
            </a:r>
          </a:p>
          <a:p>
            <a:pPr algn="ctr" defTabSz="914400"/>
            <a:r>
              <a:rPr lang="nl-NL" dirty="0" err="1" smtClean="0">
                <a:solidFill>
                  <a:prstClr val="white"/>
                </a:solidFill>
                <a:hlinkClick r:id="rId3"/>
              </a:rPr>
              <a:t>Jan.kromwijk</a:t>
            </a:r>
            <a:r>
              <a:rPr lang="nl-NL" dirty="0" smtClean="0">
                <a:solidFill>
                  <a:prstClr val="white"/>
                </a:solidFill>
                <a:hlinkClick r:id="rId3"/>
              </a:rPr>
              <a:t>@</a:t>
            </a:r>
            <a:r>
              <a:rPr lang="nl-NL" dirty="0" err="1" smtClean="0">
                <a:solidFill>
                  <a:prstClr val="white"/>
                </a:solidFill>
                <a:hlinkClick r:id="rId3"/>
              </a:rPr>
              <a:t>gmail.com</a:t>
            </a:r>
            <a:endParaRPr lang="nl-NL" dirty="0" smtClean="0">
              <a:solidFill>
                <a:prstClr val="white"/>
              </a:solidFill>
            </a:endParaRPr>
          </a:p>
          <a:p>
            <a:pPr algn="ctr" defTabSz="914400"/>
            <a:r>
              <a:rPr lang="nl-NL" dirty="0" smtClean="0">
                <a:solidFill>
                  <a:prstClr val="white"/>
                </a:solidFill>
              </a:rPr>
              <a:t>06-22964145</a:t>
            </a:r>
            <a:endParaRPr lang="nl-NL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Bodegraven Noord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62580" y="1989023"/>
            <a:ext cx="7840662" cy="2871735"/>
          </a:xfrm>
        </p:spPr>
        <p:txBody>
          <a:bodyPr>
            <a:normAutofit/>
          </a:bodyPr>
          <a:lstStyle/>
          <a:p>
            <a:pPr lvl="0"/>
            <a:r>
              <a:rPr lang="nl-NL" sz="2800" b="1" smtClean="0">
                <a:solidFill>
                  <a:srgbClr val="1469AF"/>
                </a:solidFill>
              </a:rPr>
              <a:t>Toekomsttafels</a:t>
            </a:r>
          </a:p>
          <a:p>
            <a:pPr lvl="0"/>
            <a:endParaRPr lang="nl-NL" sz="1000" b="1" dirty="0" smtClean="0">
              <a:solidFill>
                <a:srgbClr val="1469AF"/>
              </a:solidFill>
            </a:endParaRPr>
          </a:p>
          <a:p>
            <a:pPr marL="817200" lvl="3" indent="-457200">
              <a:buFont typeface="+mj-lt"/>
              <a:buAutoNum type="arabicPeriod"/>
            </a:pPr>
            <a:r>
              <a:rPr lang="nl-NL" sz="2000" smtClean="0">
                <a:solidFill>
                  <a:prstClr val="black"/>
                </a:solidFill>
              </a:rPr>
              <a:t>Economisch </a:t>
            </a:r>
            <a:r>
              <a:rPr lang="nl-NL" sz="2000">
                <a:solidFill>
                  <a:prstClr val="black"/>
                </a:solidFill>
              </a:rPr>
              <a:t>perspectief van </a:t>
            </a:r>
            <a:r>
              <a:rPr lang="nl-NL" sz="2000" smtClean="0">
                <a:solidFill>
                  <a:prstClr val="black"/>
                </a:solidFill>
              </a:rPr>
              <a:t>natuurgebieden</a:t>
            </a:r>
          </a:p>
          <a:p>
            <a:pPr marL="817200" lvl="3" indent="-457200">
              <a:buFont typeface="+mj-lt"/>
              <a:buAutoNum type="arabicPeriod"/>
            </a:pPr>
            <a:endParaRPr lang="nl-NL" sz="2000" smtClean="0">
              <a:solidFill>
                <a:prstClr val="black"/>
              </a:solidFill>
            </a:endParaRPr>
          </a:p>
          <a:p>
            <a:pPr marL="817200" lvl="3" indent="-457200">
              <a:buFont typeface="+mj-lt"/>
              <a:buAutoNum type="arabicPeriod"/>
            </a:pPr>
            <a:r>
              <a:rPr lang="nl-NL" sz="2000" smtClean="0">
                <a:solidFill>
                  <a:prstClr val="black"/>
                </a:solidFill>
              </a:rPr>
              <a:t>Kavelruil voor verbetering</a:t>
            </a:r>
          </a:p>
          <a:p>
            <a:pPr marL="817200" lvl="3" indent="-457200">
              <a:buFont typeface="+mj-lt"/>
              <a:buAutoNum type="arabicPeriod"/>
            </a:pPr>
            <a:endParaRPr lang="nl-NL" sz="2000" smtClean="0">
              <a:solidFill>
                <a:prstClr val="black"/>
              </a:solidFill>
            </a:endParaRPr>
          </a:p>
          <a:p>
            <a:pPr marL="817200" lvl="3" indent="-457200">
              <a:buFont typeface="+mj-lt"/>
              <a:buAutoNum type="arabicPeriod"/>
            </a:pPr>
            <a:r>
              <a:rPr lang="nl-NL" sz="2000" smtClean="0">
                <a:solidFill>
                  <a:prstClr val="black"/>
                </a:solidFill>
              </a:rPr>
              <a:t>Kansen </a:t>
            </a:r>
            <a:r>
              <a:rPr lang="nl-NL" sz="2000">
                <a:solidFill>
                  <a:prstClr val="black"/>
                </a:solidFill>
              </a:rPr>
              <a:t>voor recreatie</a:t>
            </a:r>
          </a:p>
          <a:p>
            <a:pPr marL="162900" lvl="1" indent="-342900">
              <a:buFont typeface="+mj-lt"/>
              <a:buAutoNum type="arabicParenR"/>
            </a:pPr>
            <a:endParaRPr lang="nl-NL" smtClean="0">
              <a:solidFill>
                <a:prstClr val="black"/>
              </a:solidFill>
            </a:endParaRPr>
          </a:p>
          <a:p>
            <a:pPr marL="162900" lvl="1" indent="-342900">
              <a:buFont typeface="+mj-lt"/>
              <a:buAutoNum type="arabicParenR"/>
            </a:pPr>
            <a:endParaRPr lang="nl-NL">
              <a:solidFill>
                <a:prstClr val="black"/>
              </a:solidFill>
            </a:endParaRPr>
          </a:p>
          <a:p>
            <a:pPr marL="162900" lvl="1" indent="-342900">
              <a:buFont typeface="+mj-lt"/>
              <a:buAutoNum type="arabicParenR"/>
            </a:pPr>
            <a:endParaRPr lang="nl-NL" smtClean="0">
              <a:solidFill>
                <a:prstClr val="black"/>
              </a:solidFill>
            </a:endParaRPr>
          </a:p>
          <a:p>
            <a:pPr marL="162900" lvl="1" indent="-342900">
              <a:buFont typeface="+mj-lt"/>
              <a:buAutoNum type="arabicParenR"/>
            </a:pPr>
            <a:endParaRPr lang="nl-NL" smtClean="0">
              <a:solidFill>
                <a:prstClr val="black"/>
              </a:solidFill>
            </a:endParaRPr>
          </a:p>
          <a:p>
            <a:pPr lvl="2"/>
            <a:endParaRPr lang="nl-NL">
              <a:solidFill>
                <a:prstClr val="black"/>
              </a:solidFill>
            </a:endParaRPr>
          </a:p>
          <a:p>
            <a:pPr lvl="2"/>
            <a:endParaRPr lang="nl-NL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85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503648" y="504651"/>
            <a:ext cx="3810789" cy="345686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1600" b="1" i="0" smtClean="0">
                <a:solidFill>
                  <a:srgbClr val="1469AF"/>
                </a:solidFill>
                <a:latin typeface="Verdana"/>
                <a:cs typeface="Verdana"/>
              </a:rPr>
              <a:t>Contact:</a:t>
            </a:r>
            <a:endParaRPr lang="nl-NL" sz="1600" b="0" i="0" dirty="0" smtClean="0">
              <a:latin typeface="Verdana"/>
              <a:cs typeface="Verdana"/>
            </a:endParaRPr>
          </a:p>
          <a:p>
            <a:endParaRPr lang="nl-NL" sz="1600" b="0" i="1" smtClean="0">
              <a:solidFill>
                <a:srgbClr val="1469AF"/>
              </a:solidFill>
              <a:latin typeface="Verdana"/>
              <a:cs typeface="Verdana"/>
            </a:endParaRPr>
          </a:p>
          <a:p>
            <a:r>
              <a:rPr lang="nl-NL" sz="1600" smtClean="0">
                <a:latin typeface="Verdana"/>
                <a:cs typeface="Verdana"/>
              </a:rPr>
              <a:t>Dennis van der Voort,</a:t>
            </a:r>
          </a:p>
          <a:p>
            <a:r>
              <a:rPr lang="nl-NL" sz="1600" smtClean="0">
                <a:latin typeface="Verdana"/>
                <a:cs typeface="Verdana"/>
                <a:hlinkClick r:id="rId2"/>
              </a:rPr>
              <a:t>d.vander.voort@pzh.nl</a:t>
            </a:r>
            <a:endParaRPr lang="nl-NL" sz="1600" smtClean="0">
              <a:latin typeface="Verdana"/>
              <a:cs typeface="Verdana"/>
            </a:endParaRPr>
          </a:p>
          <a:p>
            <a:endParaRPr lang="nl-NL" sz="1600" b="0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Bodegraven Noord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61988" y="1639888"/>
            <a:ext cx="7840662" cy="4628565"/>
          </a:xfrm>
        </p:spPr>
        <p:txBody>
          <a:bodyPr/>
          <a:lstStyle/>
          <a:p>
            <a:pPr lvl="0"/>
            <a:r>
              <a:rPr lang="nl-NL" sz="2000" b="1" smtClean="0">
                <a:solidFill>
                  <a:srgbClr val="1469AF"/>
                </a:solidFill>
              </a:rPr>
              <a:t>Stuurgroep Veenweiden Gouwe Wiericke</a:t>
            </a:r>
            <a:endParaRPr lang="nl-NL" sz="2000" b="1" dirty="0" smtClean="0">
              <a:solidFill>
                <a:srgbClr val="1469AF"/>
              </a:solidFill>
            </a:endParaRPr>
          </a:p>
          <a:p>
            <a:pPr lvl="1"/>
            <a:r>
              <a:rPr lang="nl-NL" smtClean="0"/>
              <a:t>Gemeente Bodegraven-Reeuwijk </a:t>
            </a:r>
            <a:r>
              <a:rPr lang="nl-NL" smtClean="0">
                <a:sym typeface="Wingdings" pitchFamily="2" charset="2"/>
              </a:rPr>
              <a:t> </a:t>
            </a:r>
          </a:p>
          <a:p>
            <a:pPr lvl="1" indent="0">
              <a:buNone/>
            </a:pPr>
            <a:r>
              <a:rPr lang="nl-NL">
                <a:sym typeface="Wingdings" pitchFamily="2" charset="2"/>
              </a:rPr>
              <a:t> </a:t>
            </a:r>
            <a:r>
              <a:rPr lang="nl-NL" smtClean="0">
                <a:sym typeface="Wingdings" pitchFamily="2" charset="2"/>
              </a:rPr>
              <a:t>                                        Wethouder Jan Leendert van den Heuvel</a:t>
            </a:r>
            <a:endParaRPr lang="nl-NL" smtClean="0"/>
          </a:p>
          <a:p>
            <a:pPr lvl="1"/>
            <a:r>
              <a:rPr lang="nl-NL"/>
              <a:t>Hoogheemraadschap De Stichtse Rijnlanden </a:t>
            </a:r>
            <a:r>
              <a:rPr lang="nl-NL">
                <a:sym typeface="Wingdings" pitchFamily="2" charset="2"/>
              </a:rPr>
              <a:t></a:t>
            </a:r>
          </a:p>
          <a:p>
            <a:pPr lvl="1" indent="0">
              <a:buNone/>
            </a:pPr>
            <a:r>
              <a:rPr lang="nl-NL">
                <a:sym typeface="Wingdings" pitchFamily="2" charset="2"/>
              </a:rPr>
              <a:t>                                                     Hoogheemraad Bernard de Jong</a:t>
            </a:r>
          </a:p>
          <a:p>
            <a:pPr lvl="1"/>
            <a:r>
              <a:rPr lang="nl-NL" smtClean="0"/>
              <a:t>Gemeente Nieuwkoop</a:t>
            </a:r>
          </a:p>
          <a:p>
            <a:pPr lvl="1"/>
            <a:r>
              <a:rPr lang="nl-NL" smtClean="0"/>
              <a:t>Gemeente Waddinxveen</a:t>
            </a:r>
          </a:p>
          <a:p>
            <a:pPr lvl="1"/>
            <a:r>
              <a:rPr lang="nl-NL" smtClean="0"/>
              <a:t>Gemeente Gouda</a:t>
            </a:r>
          </a:p>
          <a:p>
            <a:pPr lvl="1"/>
            <a:r>
              <a:rPr lang="nl-NL" smtClean="0"/>
              <a:t>Gemeente Alphen a/d Rijn</a:t>
            </a:r>
          </a:p>
          <a:p>
            <a:pPr lvl="1"/>
            <a:r>
              <a:rPr lang="nl-NL" smtClean="0"/>
              <a:t>Hoogheemraadschap Rijnland</a:t>
            </a:r>
          </a:p>
          <a:p>
            <a:pPr lvl="1" indent="0">
              <a:buNone/>
            </a:pPr>
            <a:endParaRPr lang="nl-NL" smtClean="0"/>
          </a:p>
          <a:p>
            <a:pPr lvl="0"/>
            <a:r>
              <a:rPr lang="nl-NL" b="1" smtClean="0">
                <a:solidFill>
                  <a:srgbClr val="1469AF"/>
                </a:solidFill>
              </a:rPr>
              <a:t>Programmabureau Veenweiden</a:t>
            </a:r>
          </a:p>
          <a:p>
            <a:pPr lvl="0">
              <a:buFontTx/>
              <a:buChar char="-"/>
            </a:pPr>
            <a:r>
              <a:rPr lang="nl-NL" smtClean="0"/>
              <a:t>Ondersteunt de Stuurgroep</a:t>
            </a:r>
          </a:p>
          <a:p>
            <a:pPr lvl="0">
              <a:buFontTx/>
              <a:buChar char="-"/>
            </a:pPr>
            <a:r>
              <a:rPr lang="nl-NL" smtClean="0"/>
              <a:t>Rob Ligtenberg, Programmamanager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37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Bodegraven Noord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62580" y="1291190"/>
            <a:ext cx="7840662" cy="4833937"/>
          </a:xfrm>
        </p:spPr>
        <p:txBody>
          <a:bodyPr>
            <a:normAutofit lnSpcReduction="10000"/>
          </a:bodyPr>
          <a:lstStyle/>
          <a:p>
            <a:pPr lvl="0"/>
            <a:r>
              <a:rPr lang="nl-NL" sz="2800" b="1" smtClean="0">
                <a:solidFill>
                  <a:srgbClr val="1469AF"/>
                </a:solidFill>
              </a:rPr>
              <a:t>Programma 5 november</a:t>
            </a:r>
          </a:p>
          <a:p>
            <a:pPr lvl="0"/>
            <a:endParaRPr lang="nl-NL" sz="1000" b="1" dirty="0" smtClean="0">
              <a:solidFill>
                <a:srgbClr val="1469AF"/>
              </a:solidFill>
            </a:endParaRPr>
          </a:p>
          <a:p>
            <a:pPr marL="162900" lvl="1" indent="-342900">
              <a:buFont typeface="+mj-lt"/>
              <a:buAutoNum type="arabicParenR"/>
            </a:pPr>
            <a:r>
              <a:rPr lang="nl-NL" smtClean="0"/>
              <a:t>Thema’s die spelen in Bodegraven Noord:</a:t>
            </a:r>
            <a:endParaRPr lang="nl-NL" dirty="0" smtClean="0"/>
          </a:p>
          <a:p>
            <a:pPr lvl="3"/>
            <a:r>
              <a:rPr lang="nl-NL" smtClean="0"/>
              <a:t>Landbouw</a:t>
            </a:r>
          </a:p>
          <a:p>
            <a:pPr lvl="3"/>
            <a:r>
              <a:rPr lang="nl-NL" smtClean="0"/>
              <a:t>Recreatie</a:t>
            </a:r>
          </a:p>
          <a:p>
            <a:pPr lvl="3"/>
            <a:r>
              <a:rPr lang="nl-NL" smtClean="0"/>
              <a:t>Natuur</a:t>
            </a:r>
          </a:p>
          <a:p>
            <a:pPr lvl="3"/>
            <a:r>
              <a:rPr lang="nl-NL" smtClean="0"/>
              <a:t>Water</a:t>
            </a:r>
          </a:p>
          <a:p>
            <a:pPr lvl="2"/>
            <a:endParaRPr lang="nl-NL"/>
          </a:p>
          <a:p>
            <a:pPr marL="162900" lvl="1" indent="-342900">
              <a:buFont typeface="+mj-lt"/>
              <a:buAutoNum type="arabicParenR"/>
            </a:pPr>
            <a:r>
              <a:rPr lang="nl-NL" smtClean="0"/>
              <a:t>Proces: Kwartiermaken</a:t>
            </a:r>
          </a:p>
          <a:p>
            <a:pPr marL="645750" lvl="2" indent="-285750"/>
            <a:r>
              <a:rPr lang="nl-NL" smtClean="0"/>
              <a:t>Watergebiedsplan, bestemmingsplan en natuurontwikkeling in  samenhang uitvoeren</a:t>
            </a:r>
          </a:p>
          <a:p>
            <a:pPr lvl="2"/>
            <a:endParaRPr lang="nl-NL" smtClean="0">
              <a:solidFill>
                <a:prstClr val="black"/>
              </a:solidFill>
            </a:endParaRPr>
          </a:p>
          <a:p>
            <a:pPr marL="162900" lvl="1" indent="-342900">
              <a:buFont typeface="+mj-lt"/>
              <a:buAutoNum type="arabicParenR"/>
            </a:pPr>
            <a:r>
              <a:rPr lang="nl-NL" smtClean="0">
                <a:solidFill>
                  <a:prstClr val="black"/>
                </a:solidFill>
              </a:rPr>
              <a:t>Vervolg: 3 Toekomsttafels</a:t>
            </a:r>
          </a:p>
          <a:p>
            <a:pPr lvl="3"/>
            <a:r>
              <a:rPr lang="nl-NL" smtClean="0">
                <a:solidFill>
                  <a:prstClr val="black"/>
                </a:solidFill>
              </a:rPr>
              <a:t>Economisch </a:t>
            </a:r>
            <a:r>
              <a:rPr lang="nl-NL">
                <a:solidFill>
                  <a:prstClr val="black"/>
                </a:solidFill>
              </a:rPr>
              <a:t>perspectief van </a:t>
            </a:r>
            <a:r>
              <a:rPr lang="nl-NL" smtClean="0">
                <a:solidFill>
                  <a:prstClr val="black"/>
                </a:solidFill>
              </a:rPr>
              <a:t>natuurgebieden</a:t>
            </a:r>
          </a:p>
          <a:p>
            <a:pPr lvl="3"/>
            <a:r>
              <a:rPr lang="nl-NL" smtClean="0">
                <a:solidFill>
                  <a:prstClr val="black"/>
                </a:solidFill>
              </a:rPr>
              <a:t>Verbetering </a:t>
            </a:r>
            <a:r>
              <a:rPr lang="nl-NL">
                <a:solidFill>
                  <a:prstClr val="black"/>
                </a:solidFill>
              </a:rPr>
              <a:t>door kavelruil </a:t>
            </a:r>
            <a:endParaRPr lang="nl-NL" smtClean="0">
              <a:solidFill>
                <a:prstClr val="black"/>
              </a:solidFill>
            </a:endParaRPr>
          </a:p>
          <a:p>
            <a:pPr lvl="3"/>
            <a:r>
              <a:rPr lang="nl-NL" smtClean="0">
                <a:solidFill>
                  <a:prstClr val="black"/>
                </a:solidFill>
              </a:rPr>
              <a:t>Kansen </a:t>
            </a:r>
            <a:r>
              <a:rPr lang="nl-NL">
                <a:solidFill>
                  <a:prstClr val="black"/>
                </a:solidFill>
              </a:rPr>
              <a:t>voor recreatie</a:t>
            </a:r>
          </a:p>
          <a:p>
            <a:pPr marL="162900" lvl="1" indent="-342900">
              <a:buFont typeface="+mj-lt"/>
              <a:buAutoNum type="arabicParenR"/>
            </a:pPr>
            <a:endParaRPr lang="nl-NL" smtClean="0">
              <a:solidFill>
                <a:prstClr val="black"/>
              </a:solidFill>
            </a:endParaRPr>
          </a:p>
          <a:p>
            <a:pPr marL="162900" lvl="1" indent="-342900">
              <a:buFont typeface="+mj-lt"/>
              <a:buAutoNum type="arabicParenR"/>
            </a:pPr>
            <a:r>
              <a:rPr lang="nl-NL" smtClean="0">
                <a:solidFill>
                  <a:prstClr val="black"/>
                </a:solidFill>
              </a:rPr>
              <a:t>In gesprek &amp; </a:t>
            </a:r>
            <a:r>
              <a:rPr lang="nl-NL" smtClean="0"/>
              <a:t>drankje</a:t>
            </a:r>
            <a:endParaRPr lang="nl-NL"/>
          </a:p>
          <a:p>
            <a:pPr lvl="2"/>
            <a:endParaRPr lang="nl-NL">
              <a:solidFill>
                <a:prstClr val="black"/>
              </a:solidFill>
            </a:endParaRPr>
          </a:p>
          <a:p>
            <a:pPr lvl="2"/>
            <a:endParaRPr lang="nl-NL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1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Bodegraven Noord</a:t>
            </a:r>
            <a:endParaRPr lang="nl-NL" dirty="0"/>
          </a:p>
        </p:txBody>
      </p:sp>
      <p:pic>
        <p:nvPicPr>
          <p:cNvPr id="2050" name="Picture 2" descr="P:\Tijdelijke internetbestanden\Content.Outlook\VBPMDIJJ\Ex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333500"/>
            <a:ext cx="718185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Bodegraven Noord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62580" y="1291190"/>
            <a:ext cx="7840662" cy="4833937"/>
          </a:xfrm>
        </p:spPr>
        <p:txBody>
          <a:bodyPr>
            <a:normAutofit/>
          </a:bodyPr>
          <a:lstStyle/>
          <a:p>
            <a:pPr lvl="1" indent="0">
              <a:buNone/>
            </a:pPr>
            <a:r>
              <a:rPr lang="nl-NL" sz="1400" smtClean="0">
                <a:solidFill>
                  <a:srgbClr val="FF0000"/>
                </a:solidFill>
              </a:rPr>
              <a:t>NB De presentatie vervolgde met een flink aantal foto’s over de volgende t</a:t>
            </a:r>
            <a:r>
              <a:rPr lang="nl-NL" sz="1400" smtClean="0">
                <a:solidFill>
                  <a:srgbClr val="FF0000"/>
                </a:solidFill>
              </a:rPr>
              <a:t>hema’s:</a:t>
            </a:r>
            <a:endParaRPr lang="nl-NL" sz="1400" dirty="0" smtClean="0">
              <a:solidFill>
                <a:srgbClr val="FF0000"/>
              </a:solidFill>
            </a:endParaRPr>
          </a:p>
          <a:p>
            <a:pPr lvl="3"/>
            <a:r>
              <a:rPr lang="nl-NL" sz="1400" smtClean="0">
                <a:solidFill>
                  <a:srgbClr val="FF0000"/>
                </a:solidFill>
              </a:rPr>
              <a:t>Landschap</a:t>
            </a:r>
          </a:p>
          <a:p>
            <a:pPr lvl="3"/>
            <a:r>
              <a:rPr lang="nl-NL" sz="1400" smtClean="0">
                <a:solidFill>
                  <a:srgbClr val="FF0000"/>
                </a:solidFill>
              </a:rPr>
              <a:t>Landbouw</a:t>
            </a:r>
            <a:endParaRPr lang="nl-NL" sz="1400" smtClean="0">
              <a:solidFill>
                <a:srgbClr val="FF0000"/>
              </a:solidFill>
            </a:endParaRPr>
          </a:p>
          <a:p>
            <a:pPr lvl="3"/>
            <a:r>
              <a:rPr lang="nl-NL" sz="1400" smtClean="0">
                <a:solidFill>
                  <a:srgbClr val="FF0000"/>
                </a:solidFill>
              </a:rPr>
              <a:t>Recreatie</a:t>
            </a:r>
          </a:p>
          <a:p>
            <a:pPr lvl="3"/>
            <a:r>
              <a:rPr lang="nl-NL" sz="1400" smtClean="0">
                <a:solidFill>
                  <a:srgbClr val="FF0000"/>
                </a:solidFill>
              </a:rPr>
              <a:t>Natuur</a:t>
            </a:r>
          </a:p>
          <a:p>
            <a:pPr lvl="3"/>
            <a:r>
              <a:rPr lang="nl-NL" sz="1400" smtClean="0">
                <a:solidFill>
                  <a:srgbClr val="FF0000"/>
                </a:solidFill>
              </a:rPr>
              <a:t>Water</a:t>
            </a:r>
          </a:p>
          <a:p>
            <a:pPr lvl="3"/>
            <a:endParaRPr lang="nl-NL" sz="1400">
              <a:solidFill>
                <a:srgbClr val="FF0000"/>
              </a:solidFill>
            </a:endParaRPr>
          </a:p>
          <a:p>
            <a:pPr marL="360000" lvl="3" indent="0">
              <a:buNone/>
            </a:pPr>
            <a:r>
              <a:rPr lang="nl-NL" sz="1400" smtClean="0">
                <a:solidFill>
                  <a:srgbClr val="FF0000"/>
                </a:solidFill>
              </a:rPr>
              <a:t>Deze foto’s zijn in deze ‘samenvatting’ van de presentatie verwijderd.  </a:t>
            </a:r>
          </a:p>
          <a:p>
            <a:pPr marL="360000" lvl="3" indent="0">
              <a:buNone/>
            </a:pPr>
            <a:endParaRPr lang="nl-NL" sz="1400">
              <a:solidFill>
                <a:srgbClr val="FF0000"/>
              </a:solidFill>
            </a:endParaRPr>
          </a:p>
          <a:p>
            <a:pPr marL="360000" lvl="3" indent="0">
              <a:buNone/>
            </a:pPr>
            <a:r>
              <a:rPr lang="nl-NL" sz="1400" smtClean="0">
                <a:solidFill>
                  <a:srgbClr val="FF0000"/>
                </a:solidFill>
              </a:rPr>
              <a:t>De thema’s werden toegelicht door: </a:t>
            </a:r>
          </a:p>
          <a:p>
            <a:pPr lvl="3">
              <a:buFontTx/>
              <a:buChar char="-"/>
            </a:pPr>
            <a:r>
              <a:rPr lang="nl-NL" sz="1400" smtClean="0">
                <a:solidFill>
                  <a:srgbClr val="FF0000"/>
                </a:solidFill>
              </a:rPr>
              <a:t>Jan Leendert van den Heuvel, wethouder Bodegraven-Reeuwijk</a:t>
            </a:r>
          </a:p>
          <a:p>
            <a:pPr lvl="3">
              <a:buFontTx/>
              <a:buChar char="-"/>
            </a:pPr>
            <a:r>
              <a:rPr lang="nl-NL" sz="1400" smtClean="0">
                <a:solidFill>
                  <a:srgbClr val="FF0000"/>
                </a:solidFill>
              </a:rPr>
              <a:t>Dennis van der Voort, projectleider Bodegraven Noord</a:t>
            </a:r>
            <a:endParaRPr lang="nl-NL" sz="1400" smtClean="0">
              <a:solidFill>
                <a:srgbClr val="FF0000"/>
              </a:solidFill>
            </a:endParaRPr>
          </a:p>
          <a:p>
            <a:pPr lvl="3">
              <a:buFontTx/>
              <a:buChar char="-"/>
            </a:pPr>
            <a:r>
              <a:rPr lang="nl-NL" sz="1400" smtClean="0">
                <a:solidFill>
                  <a:srgbClr val="FF0000"/>
                </a:solidFill>
              </a:rPr>
              <a:t>Bernard de Jong, hoogheemraad Hoogheemraadschap De Stichtse Rijnlanden</a:t>
            </a:r>
          </a:p>
          <a:p>
            <a:pPr lvl="3">
              <a:buFontTx/>
              <a:buChar char="-"/>
            </a:pPr>
            <a:endParaRPr lang="nl-NL">
              <a:solidFill>
                <a:srgbClr val="FF0000"/>
              </a:solidFill>
            </a:endParaRPr>
          </a:p>
          <a:p>
            <a:pPr lvl="2"/>
            <a:endParaRPr lang="nl-NL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940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 descr="bodegraven noor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25664"/>
            <a:ext cx="8208912" cy="53144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55576" y="1772816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nl-NL" sz="3200" b="1" dirty="0" smtClean="0">
                <a:solidFill>
                  <a:prstClr val="white"/>
                </a:solidFill>
              </a:rPr>
              <a:t>Van kwartiermaker naar bestuurlijk procesbegeleider</a:t>
            </a:r>
          </a:p>
          <a:p>
            <a:pPr defTabSz="914400"/>
            <a:endParaRPr lang="nl-NL" sz="2400" dirty="0">
              <a:solidFill>
                <a:prstClr val="white"/>
              </a:solidFill>
            </a:endParaRPr>
          </a:p>
          <a:p>
            <a:pPr defTabSz="914400"/>
            <a:endParaRPr lang="nl-NL" sz="2400" dirty="0" smtClean="0">
              <a:solidFill>
                <a:prstClr val="white"/>
              </a:solidFill>
            </a:endParaRPr>
          </a:p>
          <a:p>
            <a:pPr defTabSz="914400"/>
            <a:endParaRPr lang="nl-NL" sz="2400" dirty="0">
              <a:solidFill>
                <a:prstClr val="white"/>
              </a:solidFill>
            </a:endParaRPr>
          </a:p>
          <a:p>
            <a:pPr defTabSz="914400"/>
            <a:endParaRPr lang="nl-NL" sz="2400" dirty="0" smtClean="0">
              <a:solidFill>
                <a:prstClr val="white"/>
              </a:solidFill>
            </a:endParaRPr>
          </a:p>
          <a:p>
            <a:pPr defTabSz="914400"/>
            <a:endParaRPr lang="nl-NL" sz="2400" dirty="0" smtClean="0">
              <a:solidFill>
                <a:prstClr val="white"/>
              </a:solidFill>
            </a:endParaRPr>
          </a:p>
          <a:p>
            <a:pPr defTabSz="914400"/>
            <a:endParaRPr lang="nl-NL" sz="2400" dirty="0">
              <a:solidFill>
                <a:prstClr val="white"/>
              </a:solidFill>
            </a:endParaRPr>
          </a:p>
          <a:p>
            <a:pPr defTabSz="914400"/>
            <a:r>
              <a:rPr lang="nl-NL" sz="3200" b="1" dirty="0" smtClean="0">
                <a:solidFill>
                  <a:prstClr val="white"/>
                </a:solidFill>
              </a:rPr>
              <a:t>Nadere kennismaking met Jan Kromwijk</a:t>
            </a:r>
            <a:endParaRPr lang="nl-NL" sz="32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nl-NL" sz="4600" dirty="0" smtClean="0"/>
              <a:t>Conclusies Kwartiermaker fase</a:t>
            </a:r>
          </a:p>
          <a:p>
            <a:pPr algn="ctr">
              <a:buNone/>
            </a:pPr>
            <a:endParaRPr lang="nl-NL" sz="4600" dirty="0" smtClean="0"/>
          </a:p>
          <a:p>
            <a:r>
              <a:rPr lang="nl-NL" sz="3100" dirty="0" smtClean="0"/>
              <a:t>Richt je op </a:t>
            </a:r>
            <a:r>
              <a:rPr lang="nl-NL" sz="3100" b="1" dirty="0" smtClean="0"/>
              <a:t>sociale cohesie </a:t>
            </a:r>
            <a:r>
              <a:rPr lang="nl-NL" sz="3100" dirty="0" smtClean="0"/>
              <a:t>en </a:t>
            </a:r>
            <a:r>
              <a:rPr lang="nl-NL" sz="3100" b="1" dirty="0" smtClean="0"/>
              <a:t>samenwerking</a:t>
            </a:r>
          </a:p>
          <a:p>
            <a:r>
              <a:rPr lang="nl-NL" sz="3100" dirty="0" smtClean="0"/>
              <a:t>De natuuropgave </a:t>
            </a:r>
            <a:r>
              <a:rPr lang="nl-NL" sz="3100" smtClean="0"/>
              <a:t>dient 2 doelen: verbinding via </a:t>
            </a:r>
            <a:r>
              <a:rPr lang="nl-NL" sz="3100" b="1" smtClean="0"/>
              <a:t>natuurgenen- </a:t>
            </a:r>
            <a:r>
              <a:rPr lang="nl-NL" sz="3100" b="1" dirty="0" smtClean="0"/>
              <a:t>transport zone </a:t>
            </a:r>
            <a:r>
              <a:rPr lang="nl-NL" sz="3100" dirty="0" smtClean="0"/>
              <a:t>en </a:t>
            </a:r>
            <a:r>
              <a:rPr lang="nl-NL" sz="3100" b="1" dirty="0" smtClean="0"/>
              <a:t>ondersteuning weidevogel populatie</a:t>
            </a:r>
          </a:p>
          <a:p>
            <a:r>
              <a:rPr lang="nl-NL" sz="3100" dirty="0" smtClean="0"/>
              <a:t>Nieuwe </a:t>
            </a:r>
            <a:r>
              <a:rPr lang="nl-NL" sz="3100" smtClean="0"/>
              <a:t>natuur heeft </a:t>
            </a:r>
            <a:r>
              <a:rPr lang="nl-NL" sz="3100" b="1" smtClean="0"/>
              <a:t>geen Natura 2000 </a:t>
            </a:r>
            <a:r>
              <a:rPr lang="nl-NL" sz="3100" smtClean="0"/>
              <a:t>status</a:t>
            </a:r>
            <a:endParaRPr lang="nl-NL" sz="3100" dirty="0" smtClean="0"/>
          </a:p>
          <a:p>
            <a:r>
              <a:rPr lang="nl-NL" sz="3100" smtClean="0"/>
              <a:t>Verken twee varianten: </a:t>
            </a:r>
            <a:r>
              <a:rPr lang="nl-NL" sz="3100" dirty="0" smtClean="0"/>
              <a:t>de </a:t>
            </a:r>
            <a:r>
              <a:rPr lang="nl-NL" sz="3100" b="1" dirty="0" smtClean="0"/>
              <a:t>Kern variant </a:t>
            </a:r>
            <a:r>
              <a:rPr lang="nl-NL" sz="3100" dirty="0" smtClean="0"/>
              <a:t>en de </a:t>
            </a:r>
            <a:r>
              <a:rPr lang="nl-NL" sz="3100" b="1" dirty="0" smtClean="0"/>
              <a:t>Gradiënt variant</a:t>
            </a:r>
          </a:p>
          <a:p>
            <a:r>
              <a:rPr lang="nl-NL" sz="3100" smtClean="0"/>
              <a:t>Werk in samenhang hiermee het </a:t>
            </a:r>
            <a:r>
              <a:rPr lang="nl-NL" sz="3100" b="1" smtClean="0"/>
              <a:t>integraal </a:t>
            </a:r>
            <a:r>
              <a:rPr lang="nl-NL" sz="3100" b="1" dirty="0" smtClean="0"/>
              <a:t>watersysteem</a:t>
            </a:r>
            <a:r>
              <a:rPr lang="nl-NL" sz="3100" dirty="0" smtClean="0"/>
              <a:t> uit</a:t>
            </a:r>
          </a:p>
          <a:p>
            <a:r>
              <a:rPr lang="nl-NL" sz="3100" smtClean="0"/>
              <a:t>Verken samen </a:t>
            </a:r>
            <a:r>
              <a:rPr lang="nl-NL" sz="3100" dirty="0" smtClean="0"/>
              <a:t>met de </a:t>
            </a:r>
            <a:r>
              <a:rPr lang="nl-NL" sz="3100" smtClean="0"/>
              <a:t>agrarische sector de kansen voor nieuwe verdienmodellen in relatie tot de natuuropgave</a:t>
            </a:r>
            <a:endParaRPr lang="nl-NL" sz="3100" dirty="0" smtClean="0"/>
          </a:p>
          <a:p>
            <a:r>
              <a:rPr lang="nl-NL" sz="3100" dirty="0" smtClean="0"/>
              <a:t>Zoek in gezamenlijkheid naar oplossingen voor </a:t>
            </a:r>
            <a:r>
              <a:rPr lang="nl-NL" sz="3100" b="1" dirty="0" smtClean="0"/>
              <a:t>overgangsbeheer</a:t>
            </a:r>
            <a:r>
              <a:rPr lang="nl-NL" sz="3100" dirty="0" smtClean="0"/>
              <a:t> </a:t>
            </a:r>
            <a:r>
              <a:rPr lang="nl-NL" sz="3100" smtClean="0"/>
              <a:t>en </a:t>
            </a:r>
            <a:r>
              <a:rPr lang="nl-NL" sz="3100" b="1" smtClean="0"/>
              <a:t>ganzenbeheer</a:t>
            </a:r>
            <a:endParaRPr lang="nl-NL" sz="3100" b="1" dirty="0" smtClean="0"/>
          </a:p>
          <a:p>
            <a:endParaRPr lang="nl-NL" sz="3100" b="1" dirty="0" smtClean="0"/>
          </a:p>
        </p:txBody>
      </p:sp>
    </p:spTree>
    <p:extLst>
      <p:ext uri="{BB962C8B-B14F-4D97-AF65-F5344CB8AC3E}">
        <p14:creationId xmlns:p14="http://schemas.microsoft.com/office/powerpoint/2010/main" val="125177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nl-NL" dirty="0" smtClean="0"/>
              <a:t>Conclusies kwartiermaker fase</a:t>
            </a:r>
          </a:p>
          <a:p>
            <a:pPr algn="ctr">
              <a:buNone/>
            </a:pPr>
            <a:endParaRPr lang="nl-NL" dirty="0" smtClean="0"/>
          </a:p>
          <a:p>
            <a:r>
              <a:rPr lang="nl-NL" sz="2400" smtClean="0"/>
              <a:t>Behoud de </a:t>
            </a:r>
            <a:r>
              <a:rPr lang="nl-NL" sz="2400" b="1" dirty="0" smtClean="0"/>
              <a:t>openheid</a:t>
            </a:r>
            <a:r>
              <a:rPr lang="nl-NL" sz="2400" dirty="0" smtClean="0"/>
              <a:t> van de polder Bodegraven – </a:t>
            </a:r>
            <a:r>
              <a:rPr lang="nl-NL" sz="2400" smtClean="0"/>
              <a:t>Noord </a:t>
            </a:r>
          </a:p>
          <a:p>
            <a:r>
              <a:rPr lang="nl-NL" sz="2400" smtClean="0"/>
              <a:t>Houd oog voor de </a:t>
            </a:r>
            <a:r>
              <a:rPr lang="nl-NL" sz="2400" b="1"/>
              <a:t>agrarische </a:t>
            </a:r>
            <a:r>
              <a:rPr lang="nl-NL" sz="2400" b="1" smtClean="0"/>
              <a:t>bedrijfsvoering</a:t>
            </a:r>
            <a:r>
              <a:rPr lang="nl-NL" sz="2400" smtClean="0"/>
              <a:t> als essentiële </a:t>
            </a:r>
            <a:r>
              <a:rPr lang="nl-NL" sz="2400" b="1" dirty="0" smtClean="0"/>
              <a:t>economische drager </a:t>
            </a:r>
            <a:r>
              <a:rPr lang="nl-NL" sz="2400" dirty="0" smtClean="0"/>
              <a:t>van </a:t>
            </a:r>
            <a:r>
              <a:rPr lang="nl-NL" sz="2400" smtClean="0"/>
              <a:t>het gebied</a:t>
            </a:r>
            <a:endParaRPr lang="nl-NL" sz="2400" dirty="0" smtClean="0"/>
          </a:p>
          <a:p>
            <a:r>
              <a:rPr lang="nl-NL" sz="2400" dirty="0" smtClean="0"/>
              <a:t>Onderzoek de </a:t>
            </a:r>
            <a:r>
              <a:rPr lang="nl-NL" sz="2400" b="1" dirty="0" smtClean="0"/>
              <a:t>agrarische structuur </a:t>
            </a:r>
            <a:r>
              <a:rPr lang="nl-NL" sz="2400" dirty="0" smtClean="0"/>
              <a:t>, kijk naar huidige situatie, toekomst over 10 jaar, en vertaal deze in beleidsvoornemens.</a:t>
            </a:r>
          </a:p>
          <a:p>
            <a:r>
              <a:rPr lang="nl-NL" sz="2400" dirty="0" smtClean="0"/>
              <a:t>Bekijk de mogelijkheden van </a:t>
            </a:r>
            <a:r>
              <a:rPr lang="nl-NL" sz="2400" b="1" dirty="0" smtClean="0"/>
              <a:t>vrijwillige kavelruil</a:t>
            </a:r>
            <a:r>
              <a:rPr lang="nl-NL" sz="2400" dirty="0" smtClean="0"/>
              <a:t>, voorafgaand aan definitieve inrichting watersysteem en natuurgronden.</a:t>
            </a:r>
          </a:p>
          <a:p>
            <a:r>
              <a:rPr lang="nl-NL" sz="2400" dirty="0" smtClean="0"/>
              <a:t>Kijk naar de </a:t>
            </a:r>
            <a:r>
              <a:rPr lang="nl-NL" sz="2400" b="1" dirty="0" smtClean="0"/>
              <a:t>recreatie mogelijkheden </a:t>
            </a:r>
            <a:r>
              <a:rPr lang="nl-NL" sz="2400" dirty="0" smtClean="0"/>
              <a:t>in samenhang met de nieuwe inrichting</a:t>
            </a:r>
          </a:p>
          <a:p>
            <a:r>
              <a:rPr lang="nl-NL" sz="2400" dirty="0" smtClean="0"/>
              <a:t>Begeleid dit gebiedsproces naast een </a:t>
            </a:r>
            <a:r>
              <a:rPr lang="nl-NL" sz="2400" b="1" dirty="0" smtClean="0"/>
              <a:t>ambtelijk proces begeleider </a:t>
            </a:r>
            <a:r>
              <a:rPr lang="nl-NL" sz="2400" dirty="0" smtClean="0"/>
              <a:t>met een </a:t>
            </a:r>
            <a:r>
              <a:rPr lang="nl-NL" sz="2400" b="1" dirty="0" smtClean="0"/>
              <a:t>bestuurlijk procesbegeleider.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3974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Gebiedsproces Bodegraven - Noord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nl-NL" sz="3800" dirty="0" smtClean="0"/>
              <a:t>Hoe gaan we verder</a:t>
            </a:r>
          </a:p>
          <a:p>
            <a:pPr algn="ctr">
              <a:buNone/>
            </a:pPr>
            <a:endParaRPr lang="nl-NL" sz="3800" dirty="0" smtClean="0"/>
          </a:p>
          <a:p>
            <a:r>
              <a:rPr lang="nl-NL" sz="2800" dirty="0" smtClean="0"/>
              <a:t>Uitwerking </a:t>
            </a:r>
            <a:r>
              <a:rPr lang="nl-NL" sz="2800" b="1" dirty="0" smtClean="0"/>
              <a:t>Kern variant </a:t>
            </a:r>
            <a:r>
              <a:rPr lang="nl-NL" sz="2800" dirty="0" smtClean="0"/>
              <a:t>en </a:t>
            </a:r>
            <a:r>
              <a:rPr lang="nl-NL" sz="2800" b="1" smtClean="0"/>
              <a:t>Gradiënt variant in schetsontwerpen</a:t>
            </a:r>
            <a:endParaRPr lang="nl-NL" sz="2800" dirty="0" smtClean="0"/>
          </a:p>
          <a:p>
            <a:r>
              <a:rPr lang="nl-NL" sz="2800" dirty="0" smtClean="0"/>
              <a:t>Stuurgroep Gouwe </a:t>
            </a:r>
            <a:r>
              <a:rPr lang="nl-NL" sz="2800" dirty="0" err="1" smtClean="0"/>
              <a:t>Wiericke</a:t>
            </a:r>
            <a:r>
              <a:rPr lang="nl-NL" sz="2800" dirty="0" smtClean="0"/>
              <a:t> </a:t>
            </a:r>
            <a:r>
              <a:rPr lang="nl-NL" sz="2800" smtClean="0"/>
              <a:t>neemt begin 2016 besluit </a:t>
            </a:r>
            <a:r>
              <a:rPr lang="nl-NL" sz="2800" dirty="0" smtClean="0"/>
              <a:t>over het </a:t>
            </a:r>
            <a:r>
              <a:rPr lang="nl-NL" sz="2800" b="1" dirty="0" smtClean="0"/>
              <a:t>“inspraakrijp” </a:t>
            </a:r>
            <a:r>
              <a:rPr lang="nl-NL" sz="2800" dirty="0" smtClean="0"/>
              <a:t>verklaren </a:t>
            </a:r>
            <a:r>
              <a:rPr lang="nl-NL" sz="2800" smtClean="0"/>
              <a:t>van het </a:t>
            </a:r>
            <a:r>
              <a:rPr lang="nl-NL" sz="2800" b="1" smtClean="0"/>
              <a:t>schetsontwerp</a:t>
            </a:r>
            <a:r>
              <a:rPr lang="nl-NL" sz="2800" smtClean="0"/>
              <a:t> voor gebiedsconsultatie</a:t>
            </a:r>
            <a:endParaRPr lang="nl-NL" sz="2800" dirty="0" smtClean="0"/>
          </a:p>
          <a:p>
            <a:r>
              <a:rPr lang="nl-NL" sz="2800" smtClean="0"/>
              <a:t>Overleg met gebiedspartijen over te maken keuzes en kansen</a:t>
            </a:r>
            <a:endParaRPr lang="nl-NL" sz="2800" dirty="0" smtClean="0"/>
          </a:p>
          <a:p>
            <a:r>
              <a:rPr lang="nl-NL" sz="2800" smtClean="0"/>
              <a:t>De vergadering </a:t>
            </a:r>
            <a:r>
              <a:rPr lang="nl-NL" sz="2800" dirty="0" smtClean="0"/>
              <a:t>van </a:t>
            </a:r>
            <a:r>
              <a:rPr lang="nl-NL" sz="2800" b="1" dirty="0" smtClean="0"/>
              <a:t>stuurgroep Gouwe </a:t>
            </a:r>
            <a:r>
              <a:rPr lang="nl-NL" sz="2800" b="1" dirty="0" err="1" smtClean="0"/>
              <a:t>Wiericke</a:t>
            </a:r>
            <a:r>
              <a:rPr lang="nl-NL" sz="2800" b="1" dirty="0" smtClean="0"/>
              <a:t> </a:t>
            </a:r>
            <a:r>
              <a:rPr lang="nl-NL" sz="2800" dirty="0" smtClean="0"/>
              <a:t>definitieve </a:t>
            </a:r>
            <a:r>
              <a:rPr lang="nl-NL" sz="2800" b="1" dirty="0" smtClean="0"/>
              <a:t>besluitvorming</a:t>
            </a:r>
            <a:r>
              <a:rPr lang="nl-NL" sz="2800" dirty="0" smtClean="0"/>
              <a:t> </a:t>
            </a:r>
            <a:r>
              <a:rPr lang="nl-NL" sz="2800" smtClean="0"/>
              <a:t>over schetsontwerp,  keuzes en kansen.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244760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stpagin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</TotalTime>
  <Words>654</Words>
  <Application>Microsoft Office PowerPoint</Application>
  <PresentationFormat>Diavoorstelling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7" baseType="lpstr">
      <vt:lpstr>Tekstpagina</vt:lpstr>
      <vt:lpstr>Office-thema</vt:lpstr>
      <vt:lpstr>PowerPoint-presentatie</vt:lpstr>
      <vt:lpstr>Bodegraven Noord</vt:lpstr>
      <vt:lpstr>Bodegraven Noord</vt:lpstr>
      <vt:lpstr>Bodegraven Noord</vt:lpstr>
      <vt:lpstr>Bodegraven Noord</vt:lpstr>
      <vt:lpstr>Gebiedsproces Bodegraven - Noord</vt:lpstr>
      <vt:lpstr>Gebiedsproces Bodegraven - Noord</vt:lpstr>
      <vt:lpstr>Gebiedsproces Bodegraven - Noord</vt:lpstr>
      <vt:lpstr>Gebiedsproces Bodegraven - Noord</vt:lpstr>
      <vt:lpstr>Gebiedsproces Bodegraven - Noord</vt:lpstr>
      <vt:lpstr>Gebiedsproces Bodegraven - Noord</vt:lpstr>
      <vt:lpstr>Gebiedsproces Bodegraven - Noord</vt:lpstr>
      <vt:lpstr>Gebiedsproces Bodegraven - Noord</vt:lpstr>
      <vt:lpstr>Bodegraven Noord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Office 2008</dc:creator>
  <cp:lastModifiedBy>jansewa</cp:lastModifiedBy>
  <cp:revision>80</cp:revision>
  <cp:lastPrinted>2015-11-05T13:11:08Z</cp:lastPrinted>
  <dcterms:created xsi:type="dcterms:W3CDTF">2014-12-01T14:18:34Z</dcterms:created>
  <dcterms:modified xsi:type="dcterms:W3CDTF">2015-11-06T11:05:27Z</dcterms:modified>
</cp:coreProperties>
</file>